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7"/>
  </p:notesMasterIdLst>
  <p:sldIdLst>
    <p:sldId id="321" r:id="rId5"/>
    <p:sldId id="323" r:id="rId6"/>
    <p:sldId id="257" r:id="rId7"/>
    <p:sldId id="325" r:id="rId8"/>
    <p:sldId id="324" r:id="rId9"/>
    <p:sldId id="282" r:id="rId10"/>
    <p:sldId id="284" r:id="rId11"/>
    <p:sldId id="320" r:id="rId12"/>
    <p:sldId id="256" r:id="rId13"/>
    <p:sldId id="304" r:id="rId14"/>
    <p:sldId id="305" r:id="rId15"/>
    <p:sldId id="27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110"/>
    <a:srgbClr val="BBF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39032-B967-5F28-3337-EA7F6C4EC11E}" v="10" dt="2021-11-10T10:30:39.735"/>
  </p1510:revLst>
</p1510:revInfo>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92022" autoAdjust="0"/>
  </p:normalViewPr>
  <p:slideViewPr>
    <p:cSldViewPr snapToGrid="0">
      <p:cViewPr varScale="1">
        <p:scale>
          <a:sx n="106" d="100"/>
          <a:sy n="106" d="100"/>
        </p:scale>
        <p:origin x="720"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C6378-086E-4F93-B441-FACD24C299E1}" type="datetimeFigureOut">
              <a:rPr lang="en-GB" smtClean="0"/>
              <a:t>17/11/2021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C4A43-EF0F-4C83-AD9B-465799140BCC}" type="slidenum">
              <a:rPr lang="en-GB" smtClean="0"/>
              <a:t>‹#›</a:t>
            </a:fld>
            <a:endParaRPr lang="en-GB"/>
          </a:p>
        </p:txBody>
      </p:sp>
    </p:spTree>
    <p:extLst>
      <p:ext uri="{BB962C8B-B14F-4D97-AF65-F5344CB8AC3E}">
        <p14:creationId xmlns:p14="http://schemas.microsoft.com/office/powerpoint/2010/main" val="3341759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C4A43-EF0F-4C83-AD9B-465799140BCC}" type="slidenum">
              <a:rPr lang="en-GB" smtClean="0"/>
              <a:t>1</a:t>
            </a:fld>
            <a:endParaRPr lang="en-GB"/>
          </a:p>
        </p:txBody>
      </p:sp>
    </p:spTree>
    <p:extLst>
      <p:ext uri="{BB962C8B-B14F-4D97-AF65-F5344CB8AC3E}">
        <p14:creationId xmlns:p14="http://schemas.microsoft.com/office/powerpoint/2010/main" val="69842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FA977E-9928-4DF8-BBA3-084A3414E92D}" type="slidenum">
              <a:rPr lang="fr-FR" smtClean="0"/>
              <a:t>9</a:t>
            </a:fld>
            <a:endParaRPr lang="fr-FR"/>
          </a:p>
        </p:txBody>
      </p:sp>
    </p:spTree>
    <p:extLst>
      <p:ext uri="{BB962C8B-B14F-4D97-AF65-F5344CB8AC3E}">
        <p14:creationId xmlns:p14="http://schemas.microsoft.com/office/powerpoint/2010/main" val="39256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1552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82469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89888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Tree>
    <p:extLst>
      <p:ext uri="{BB962C8B-B14F-4D97-AF65-F5344CB8AC3E}">
        <p14:creationId xmlns:p14="http://schemas.microsoft.com/office/powerpoint/2010/main" val="2683413857"/>
      </p:ext>
    </p:extLst>
  </p:cSld>
  <p:clrMapOvr>
    <a:masterClrMapping/>
  </p:clrMapOvr>
  <p:extLst>
    <p:ext uri="{DCECCB84-F9BA-43D5-87BE-67443E8EF086}">
      <p15:sldGuideLst xmlns:p15="http://schemas.microsoft.com/office/powerpoint/2012/main">
        <p15:guide id="1" pos="295">
          <p15:clr>
            <a:srgbClr val="A4A3A4"/>
          </p15:clr>
        </p15:guide>
        <p15:guide id="2" pos="431">
          <p15:clr>
            <a:srgbClr val="A4A3A4"/>
          </p15:clr>
        </p15:guide>
        <p15:guide id="3" pos="5465">
          <p15:clr>
            <a:srgbClr val="A4A3A4"/>
          </p15:clr>
        </p15:guide>
        <p15:guide id="4" pos="5329">
          <p15:clr>
            <a:srgbClr val="A4A3A4"/>
          </p15:clr>
        </p15:guide>
        <p15:guide id="6" orient="horz" pos="414">
          <p15:clr>
            <a:srgbClr val="A4A3A4"/>
          </p15:clr>
        </p15:guide>
        <p15:guide id="7" orient="horz" pos="3906">
          <p15:clr>
            <a:srgbClr val="A4A3A4"/>
          </p15:clr>
        </p15:guide>
        <p15:guide id="8" orient="horz" pos="4042">
          <p15:clr>
            <a:srgbClr val="A4A3A4"/>
          </p15:clr>
        </p15:guide>
        <p15:guide id="9" pos="539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5805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19B89E-3B38-45B0-9EE7-7F9FA17BE01A}" type="datetimeFigureOut">
              <a:rPr lang="en-GB" smtClean="0"/>
              <a:t>17/11/2021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63232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19B89E-3B38-45B0-9EE7-7F9FA17BE01A}"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06520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19B89E-3B38-45B0-9EE7-7F9FA17BE01A}" type="datetimeFigureOut">
              <a:rPr lang="en-GB" smtClean="0"/>
              <a:t>17/11/2021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11452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9B89E-3B38-45B0-9EE7-7F9FA17BE01A}" type="datetimeFigureOut">
              <a:rPr lang="en-GB" smtClean="0"/>
              <a:t>17/11/2021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39808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9B89E-3B38-45B0-9EE7-7F9FA17BE01A}" type="datetimeFigureOut">
              <a:rPr lang="en-GB" smtClean="0"/>
              <a:t>17/11/2021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86352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9B89E-3B38-45B0-9EE7-7F9FA17BE01A}"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109864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9B89E-3B38-45B0-9EE7-7F9FA17BE01A}" type="datetimeFigureOut">
              <a:rPr lang="en-GB" smtClean="0"/>
              <a:t>17/11/2021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74058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9B89E-3B38-45B0-9EE7-7F9FA17BE01A}" type="datetimeFigureOut">
              <a:rPr lang="en-GB" smtClean="0"/>
              <a:t>17/11/2021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3EF98-F11D-40C3-9D4E-4E37433C5C25}" type="slidenum">
              <a:rPr lang="en-GB" smtClean="0"/>
              <a:t>‹#›</a:t>
            </a:fld>
            <a:endParaRPr lang="en-GB"/>
          </a:p>
        </p:txBody>
      </p:sp>
    </p:spTree>
    <p:extLst>
      <p:ext uri="{BB962C8B-B14F-4D97-AF65-F5344CB8AC3E}">
        <p14:creationId xmlns:p14="http://schemas.microsoft.com/office/powerpoint/2010/main" val="239954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hyperlink" Target="https://josephleckieacademyco.sharepoint.com/Literacy/SitePages/Home.aspx" TargetMode="Externa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8.emf"/><Relationship Id="rId7" Type="http://schemas.openxmlformats.org/officeDocument/2006/relationships/image" Target="../media/image12.jpe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7.png"/><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1.jpeg"/><Relationship Id="rId11" Type="http://schemas.microsoft.com/office/2007/relationships/hdphoto" Target="../media/hdphoto1.wdp"/><Relationship Id="rId5" Type="http://schemas.openxmlformats.org/officeDocument/2006/relationships/image" Target="../media/image10.jpe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image" Target="../media/image21.png"/><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7.png"/><Relationship Id="rId16" Type="http://schemas.microsoft.com/office/2007/relationships/hdphoto" Target="../media/hdphoto7.wdp"/><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36.jpeg"/><Relationship Id="rId10" Type="http://schemas.openxmlformats.org/officeDocument/2006/relationships/image" Target="../media/image27.png"/><Relationship Id="rId19" Type="http://schemas.microsoft.com/office/2007/relationships/hdphoto" Target="../media/hdphoto8.wdp"/><Relationship Id="rId4" Type="http://schemas.openxmlformats.org/officeDocument/2006/relationships/image" Target="../media/image22.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microsoft.com/office/2007/relationships/hdphoto" Target="../media/hdphoto11.wdp"/><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hyperlink" Target="mailto:v.stead@josephleckieacademy.co.uk" TargetMode="External"/><Relationship Id="rId11" Type="http://schemas.openxmlformats.org/officeDocument/2006/relationships/image" Target="../media/image60.png"/><Relationship Id="rId5" Type="http://schemas.microsoft.com/office/2007/relationships/hdphoto" Target="../media/hdphoto9.wdp"/><Relationship Id="rId10" Type="http://schemas.microsoft.com/office/2007/relationships/hdphoto" Target="../media/hdphoto10.wdp"/><Relationship Id="rId4" Type="http://schemas.openxmlformats.org/officeDocument/2006/relationships/image" Target="../media/image56.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xynLX7qAerE" TargetMode="External"/><Relationship Id="rId6" Type="http://schemas.openxmlformats.org/officeDocument/2006/relationships/image" Target="../media/image4.jpeg"/><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882"/>
          <a:stretch/>
        </p:blipFill>
        <p:spPr>
          <a:xfrm>
            <a:off x="0" y="34180"/>
            <a:ext cx="12229636" cy="6867053"/>
          </a:xfrm>
          <a:prstGeom prst="rect">
            <a:avLst/>
          </a:prstGeom>
        </p:spPr>
      </p:pic>
      <p:sp>
        <p:nvSpPr>
          <p:cNvPr id="3" name="Title 1"/>
          <p:cNvSpPr txBox="1">
            <a:spLocks/>
          </p:cNvSpPr>
          <p:nvPr/>
        </p:nvSpPr>
        <p:spPr>
          <a:xfrm>
            <a:off x="1033532" y="67925"/>
            <a:ext cx="10222297" cy="6179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b="1" u="sng" dirty="0"/>
              <a:t>JLA House Update – Week Starting 1</a:t>
            </a:r>
            <a:r>
              <a:rPr lang="en-GB" sz="3200" b="1" u="sng" baseline="30000" dirty="0"/>
              <a:t>st</a:t>
            </a:r>
            <a:r>
              <a:rPr lang="en-GB" sz="3200" b="1" u="sng" dirty="0"/>
              <a:t> November 2021</a:t>
            </a:r>
          </a:p>
        </p:txBody>
      </p:sp>
      <p:sp>
        <p:nvSpPr>
          <p:cNvPr id="9" name="Oval 8"/>
          <p:cNvSpPr/>
          <p:nvPr/>
        </p:nvSpPr>
        <p:spPr>
          <a:xfrm rot="457389">
            <a:off x="2187161" y="859812"/>
            <a:ext cx="2082703" cy="1208106"/>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GB" sz="1400" b="1" dirty="0"/>
              <a:t>Remember</a:t>
            </a:r>
            <a:r>
              <a:rPr lang="en-GB" sz="1400" dirty="0"/>
              <a:t> – 10 points for every entry of all competitions!</a:t>
            </a:r>
          </a:p>
        </p:txBody>
      </p:sp>
      <p:pic>
        <p:nvPicPr>
          <p:cNvPr id="13" name="Picture 12">
            <a:extLst>
              <a:ext uri="{FF2B5EF4-FFF2-40B4-BE49-F238E27FC236}">
                <a16:creationId xmlns:a16="http://schemas.microsoft.com/office/drawing/2014/main" id="{055BA3B1-7FC6-462D-BA67-A49101C1E109}"/>
              </a:ext>
            </a:extLst>
          </p:cNvPr>
          <p:cNvPicPr>
            <a:picLocks noChangeAspect="1"/>
          </p:cNvPicPr>
          <p:nvPr/>
        </p:nvPicPr>
        <p:blipFill>
          <a:blip r:embed="rId4"/>
          <a:stretch>
            <a:fillRect/>
          </a:stretch>
        </p:blipFill>
        <p:spPr>
          <a:xfrm>
            <a:off x="187564" y="3160082"/>
            <a:ext cx="1691935" cy="615250"/>
          </a:xfrm>
          <a:prstGeom prst="rect">
            <a:avLst/>
          </a:prstGeom>
        </p:spPr>
      </p:pic>
      <p:sp>
        <p:nvSpPr>
          <p:cNvPr id="23" name="Rectangle: Rounded Corners 13">
            <a:extLst>
              <a:ext uri="{FF2B5EF4-FFF2-40B4-BE49-F238E27FC236}">
                <a16:creationId xmlns:a16="http://schemas.microsoft.com/office/drawing/2014/main" id="{3F8B6E06-9352-A14E-98E1-4FF9005E5DED}"/>
              </a:ext>
            </a:extLst>
          </p:cNvPr>
          <p:cNvSpPr/>
          <p:nvPr/>
        </p:nvSpPr>
        <p:spPr>
          <a:xfrm>
            <a:off x="16585" y="1463865"/>
            <a:ext cx="2168580" cy="832985"/>
          </a:xfrm>
          <a:prstGeom prst="roundRect">
            <a:avLst>
              <a:gd name="adj" fmla="val 11281"/>
            </a:avLst>
          </a:prstGeom>
          <a:solidFill>
            <a:srgbClr val="92D050"/>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GB" sz="1600" dirty="0"/>
              <a:t>Extra Curricular Timetable</a:t>
            </a:r>
          </a:p>
          <a:p>
            <a:pPr algn="ctr"/>
            <a:r>
              <a:rPr lang="en-GB" sz="1600" dirty="0"/>
              <a:t>Slides : 8-9</a:t>
            </a:r>
            <a:endParaRPr lang="en-GB" sz="1600" dirty="0">
              <a:cs typeface="Calibri"/>
            </a:endParaRPr>
          </a:p>
        </p:txBody>
      </p:sp>
      <p:graphicFrame>
        <p:nvGraphicFramePr>
          <p:cNvPr id="12" name="Table 15">
            <a:extLst>
              <a:ext uri="{FF2B5EF4-FFF2-40B4-BE49-F238E27FC236}">
                <a16:creationId xmlns:a16="http://schemas.microsoft.com/office/drawing/2014/main" id="{E020DBC8-4385-D949-9AD5-08BEDB4D56BA}"/>
              </a:ext>
            </a:extLst>
          </p:cNvPr>
          <p:cNvGraphicFramePr>
            <a:graphicFrameLocks noGrp="1"/>
          </p:cNvGraphicFramePr>
          <p:nvPr>
            <p:extLst>
              <p:ext uri="{D42A27DB-BD31-4B8C-83A1-F6EECF244321}">
                <p14:modId xmlns:p14="http://schemas.microsoft.com/office/powerpoint/2010/main" val="44464578"/>
              </p:ext>
            </p:extLst>
          </p:nvPr>
        </p:nvGraphicFramePr>
        <p:xfrm>
          <a:off x="4340793" y="2261249"/>
          <a:ext cx="7671100" cy="1453636"/>
        </p:xfrm>
        <a:graphic>
          <a:graphicData uri="http://schemas.openxmlformats.org/drawingml/2006/table">
            <a:tbl>
              <a:tblPr firstRow="1" bandRow="1">
                <a:tableStyleId>{7DF18680-E054-41AD-8BC1-D1AEF772440D}</a:tableStyleId>
              </a:tblPr>
              <a:tblGrid>
                <a:gridCol w="974938">
                  <a:extLst>
                    <a:ext uri="{9D8B030D-6E8A-4147-A177-3AD203B41FA5}">
                      <a16:colId xmlns:a16="http://schemas.microsoft.com/office/drawing/2014/main" val="855217302"/>
                    </a:ext>
                  </a:extLst>
                </a:gridCol>
                <a:gridCol w="2371739">
                  <a:extLst>
                    <a:ext uri="{9D8B030D-6E8A-4147-A177-3AD203B41FA5}">
                      <a16:colId xmlns:a16="http://schemas.microsoft.com/office/drawing/2014/main" val="3783239861"/>
                    </a:ext>
                  </a:extLst>
                </a:gridCol>
                <a:gridCol w="1537117">
                  <a:extLst>
                    <a:ext uri="{9D8B030D-6E8A-4147-A177-3AD203B41FA5}">
                      <a16:colId xmlns:a16="http://schemas.microsoft.com/office/drawing/2014/main" val="2948909115"/>
                    </a:ext>
                  </a:extLst>
                </a:gridCol>
                <a:gridCol w="2017014">
                  <a:extLst>
                    <a:ext uri="{9D8B030D-6E8A-4147-A177-3AD203B41FA5}">
                      <a16:colId xmlns:a16="http://schemas.microsoft.com/office/drawing/2014/main" val="196359520"/>
                    </a:ext>
                  </a:extLst>
                </a:gridCol>
                <a:gridCol w="770292">
                  <a:extLst>
                    <a:ext uri="{9D8B030D-6E8A-4147-A177-3AD203B41FA5}">
                      <a16:colId xmlns:a16="http://schemas.microsoft.com/office/drawing/2014/main" val="3021018528"/>
                    </a:ext>
                  </a:extLst>
                </a:gridCol>
              </a:tblGrid>
              <a:tr h="527829">
                <a:tc gridSpan="5">
                  <a:txBody>
                    <a:bodyPr/>
                    <a:lstStyle/>
                    <a:p>
                      <a:pPr algn="ctr"/>
                      <a:r>
                        <a:rPr lang="en-US" sz="1600" dirty="0"/>
                        <a:t>At Home Competitions This Week</a:t>
                      </a:r>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2838243228"/>
                  </a:ext>
                </a:extLst>
              </a:tr>
              <a:tr h="346687">
                <a:tc>
                  <a:txBody>
                    <a:bodyPr/>
                    <a:lstStyle/>
                    <a:p>
                      <a:r>
                        <a:rPr lang="en-US" sz="1600" b="1" dirty="0"/>
                        <a:t>Year</a:t>
                      </a:r>
                    </a:p>
                  </a:txBody>
                  <a:tcPr/>
                </a:tc>
                <a:tc>
                  <a:txBody>
                    <a:bodyPr/>
                    <a:lstStyle/>
                    <a:p>
                      <a:r>
                        <a:rPr lang="en-US" sz="1600" b="1" dirty="0"/>
                        <a:t>Competition</a:t>
                      </a:r>
                    </a:p>
                  </a:txBody>
                  <a:tcPr/>
                </a:tc>
                <a:tc>
                  <a:txBody>
                    <a:bodyPr/>
                    <a:lstStyle/>
                    <a:p>
                      <a:r>
                        <a:rPr lang="en-US" sz="1600" b="1" dirty="0"/>
                        <a:t>Who/Where</a:t>
                      </a:r>
                    </a:p>
                  </a:txBody>
                  <a:tcPr/>
                </a:tc>
                <a:tc>
                  <a:txBody>
                    <a:bodyPr/>
                    <a:lstStyle/>
                    <a:p>
                      <a:r>
                        <a:rPr lang="en-US" sz="1600" b="1" dirty="0"/>
                        <a:t>Deadline</a:t>
                      </a:r>
                    </a:p>
                  </a:txBody>
                  <a:tcPr/>
                </a:tc>
                <a:tc>
                  <a:txBody>
                    <a:bodyPr/>
                    <a:lstStyle/>
                    <a:p>
                      <a:r>
                        <a:rPr lang="en-US" sz="1600" b="1" dirty="0"/>
                        <a:t>Slide</a:t>
                      </a:r>
                    </a:p>
                  </a:txBody>
                  <a:tcPr/>
                </a:tc>
                <a:extLst>
                  <a:ext uri="{0D108BD9-81ED-4DB2-BD59-A6C34878D82A}">
                    <a16:rowId xmlns:a16="http://schemas.microsoft.com/office/drawing/2014/main" val="70378439"/>
                  </a:ext>
                </a:extLst>
              </a:tr>
              <a:tr h="495267">
                <a:tc>
                  <a:txBody>
                    <a:bodyPr/>
                    <a:lstStyle/>
                    <a:p>
                      <a:r>
                        <a:rPr lang="en-US" sz="1600" dirty="0"/>
                        <a:t>All Years</a:t>
                      </a:r>
                    </a:p>
                  </a:txBody>
                  <a:tcPr/>
                </a:tc>
                <a:tc>
                  <a:txBody>
                    <a:bodyPr/>
                    <a:lstStyle/>
                    <a:p>
                      <a:r>
                        <a:rPr lang="en-US" sz="1600" dirty="0"/>
                        <a:t>Design a Flag for Antarctica </a:t>
                      </a:r>
                    </a:p>
                  </a:txBody>
                  <a:tcPr/>
                </a:tc>
                <a:tc>
                  <a:txBody>
                    <a:bodyPr/>
                    <a:lstStyle/>
                    <a:p>
                      <a:r>
                        <a:rPr lang="en-US" sz="1600" dirty="0" err="1"/>
                        <a:t>Ms</a:t>
                      </a:r>
                      <a:r>
                        <a:rPr lang="en-US" sz="1600" dirty="0"/>
                        <a:t> Stead - 307</a:t>
                      </a:r>
                    </a:p>
                  </a:txBody>
                  <a:tcPr/>
                </a:tc>
                <a:tc>
                  <a:txBody>
                    <a:bodyPr/>
                    <a:lstStyle/>
                    <a:p>
                      <a:r>
                        <a:rPr lang="en-US" sz="1600" dirty="0"/>
                        <a:t>12th November</a:t>
                      </a:r>
                    </a:p>
                  </a:txBody>
                  <a:tcPr/>
                </a:tc>
                <a:tc>
                  <a:txBody>
                    <a:bodyPr/>
                    <a:lstStyle/>
                    <a:p>
                      <a:r>
                        <a:rPr lang="en-US" sz="1600" dirty="0"/>
                        <a:t>6</a:t>
                      </a:r>
                    </a:p>
                  </a:txBody>
                  <a:tcPr/>
                </a:tc>
                <a:extLst>
                  <a:ext uri="{0D108BD9-81ED-4DB2-BD59-A6C34878D82A}">
                    <a16:rowId xmlns:a16="http://schemas.microsoft.com/office/drawing/2014/main" val="2484211783"/>
                  </a:ext>
                </a:extLst>
              </a:tr>
            </a:tbl>
          </a:graphicData>
        </a:graphic>
      </p:graphicFrame>
      <p:graphicFrame>
        <p:nvGraphicFramePr>
          <p:cNvPr id="18" name="Table 15">
            <a:extLst>
              <a:ext uri="{FF2B5EF4-FFF2-40B4-BE49-F238E27FC236}">
                <a16:creationId xmlns:a16="http://schemas.microsoft.com/office/drawing/2014/main" id="{6B72F4AD-98FB-4DE1-9C01-EB18D4B5594B}"/>
              </a:ext>
            </a:extLst>
          </p:cNvPr>
          <p:cNvGraphicFramePr>
            <a:graphicFrameLocks noGrp="1"/>
          </p:cNvGraphicFramePr>
          <p:nvPr>
            <p:extLst>
              <p:ext uri="{D42A27DB-BD31-4B8C-83A1-F6EECF244321}">
                <p14:modId xmlns:p14="http://schemas.microsoft.com/office/powerpoint/2010/main" val="3232343182"/>
              </p:ext>
            </p:extLst>
          </p:nvPr>
        </p:nvGraphicFramePr>
        <p:xfrm>
          <a:off x="4352484" y="780516"/>
          <a:ext cx="7671097" cy="1516334"/>
        </p:xfrm>
        <a:graphic>
          <a:graphicData uri="http://schemas.openxmlformats.org/drawingml/2006/table">
            <a:tbl>
              <a:tblPr firstRow="1" bandRow="1">
                <a:tableStyleId>{00A15C55-8517-42AA-B614-E9B94910E393}</a:tableStyleId>
              </a:tblPr>
              <a:tblGrid>
                <a:gridCol w="952499">
                  <a:extLst>
                    <a:ext uri="{9D8B030D-6E8A-4147-A177-3AD203B41FA5}">
                      <a16:colId xmlns:a16="http://schemas.microsoft.com/office/drawing/2014/main" val="855217302"/>
                    </a:ext>
                  </a:extLst>
                </a:gridCol>
                <a:gridCol w="1712284">
                  <a:extLst>
                    <a:ext uri="{9D8B030D-6E8A-4147-A177-3AD203B41FA5}">
                      <a16:colId xmlns:a16="http://schemas.microsoft.com/office/drawing/2014/main" val="3783239861"/>
                    </a:ext>
                  </a:extLst>
                </a:gridCol>
                <a:gridCol w="2485045">
                  <a:extLst>
                    <a:ext uri="{9D8B030D-6E8A-4147-A177-3AD203B41FA5}">
                      <a16:colId xmlns:a16="http://schemas.microsoft.com/office/drawing/2014/main" val="2948909115"/>
                    </a:ext>
                  </a:extLst>
                </a:gridCol>
                <a:gridCol w="1750978">
                  <a:extLst>
                    <a:ext uri="{9D8B030D-6E8A-4147-A177-3AD203B41FA5}">
                      <a16:colId xmlns:a16="http://schemas.microsoft.com/office/drawing/2014/main" val="196359520"/>
                    </a:ext>
                  </a:extLst>
                </a:gridCol>
                <a:gridCol w="770291">
                  <a:extLst>
                    <a:ext uri="{9D8B030D-6E8A-4147-A177-3AD203B41FA5}">
                      <a16:colId xmlns:a16="http://schemas.microsoft.com/office/drawing/2014/main" val="3021018528"/>
                    </a:ext>
                  </a:extLst>
                </a:gridCol>
              </a:tblGrid>
              <a:tr h="346687">
                <a:tc gridSpan="5">
                  <a:txBody>
                    <a:bodyPr/>
                    <a:lstStyle/>
                    <a:p>
                      <a:pPr algn="ctr"/>
                      <a:r>
                        <a:rPr lang="en-US" sz="1600" dirty="0"/>
                        <a:t>Live Competitions This Week</a:t>
                      </a:r>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349714770"/>
                  </a:ext>
                </a:extLst>
              </a:tr>
              <a:tr h="346687">
                <a:tc>
                  <a:txBody>
                    <a:bodyPr/>
                    <a:lstStyle/>
                    <a:p>
                      <a:r>
                        <a:rPr lang="en-US" sz="1600" b="1" dirty="0"/>
                        <a:t>Year</a:t>
                      </a:r>
                    </a:p>
                  </a:txBody>
                  <a:tcPr/>
                </a:tc>
                <a:tc>
                  <a:txBody>
                    <a:bodyPr/>
                    <a:lstStyle/>
                    <a:p>
                      <a:r>
                        <a:rPr lang="en-US" sz="1600" b="1" dirty="0"/>
                        <a:t>Competition</a:t>
                      </a:r>
                    </a:p>
                  </a:txBody>
                  <a:tcPr/>
                </a:tc>
                <a:tc>
                  <a:txBody>
                    <a:bodyPr/>
                    <a:lstStyle/>
                    <a:p>
                      <a:r>
                        <a:rPr lang="en-US" sz="1600" b="1" dirty="0"/>
                        <a:t>Who/Where</a:t>
                      </a:r>
                    </a:p>
                  </a:txBody>
                  <a:tcPr/>
                </a:tc>
                <a:tc>
                  <a:txBody>
                    <a:bodyPr/>
                    <a:lstStyle/>
                    <a:p>
                      <a:r>
                        <a:rPr lang="en-US" sz="1600" b="1" dirty="0"/>
                        <a:t>When</a:t>
                      </a:r>
                    </a:p>
                  </a:txBody>
                  <a:tcPr/>
                </a:tc>
                <a:tc>
                  <a:txBody>
                    <a:bodyPr/>
                    <a:lstStyle/>
                    <a:p>
                      <a:r>
                        <a:rPr lang="en-US" sz="1600" b="1" dirty="0"/>
                        <a:t>Slide</a:t>
                      </a:r>
                    </a:p>
                  </a:txBody>
                  <a:tcPr/>
                </a:tc>
                <a:extLst>
                  <a:ext uri="{0D108BD9-81ED-4DB2-BD59-A6C34878D82A}">
                    <a16:rowId xmlns:a16="http://schemas.microsoft.com/office/drawing/2014/main" val="70378439"/>
                  </a:ext>
                </a:extLst>
              </a:tr>
              <a:tr h="294115">
                <a:tc>
                  <a:txBody>
                    <a:bodyPr/>
                    <a:lstStyle/>
                    <a:p>
                      <a:r>
                        <a:rPr lang="en-US" sz="1600" dirty="0"/>
                        <a:t>All Year Groups</a:t>
                      </a:r>
                    </a:p>
                  </a:txBody>
                  <a:tcPr/>
                </a:tc>
                <a:tc>
                  <a:txBody>
                    <a:bodyPr/>
                    <a:lstStyle/>
                    <a:p>
                      <a:r>
                        <a:rPr lang="en-US" sz="1600" dirty="0"/>
                        <a:t>Poppy Making</a:t>
                      </a:r>
                    </a:p>
                  </a:txBody>
                  <a:tcPr/>
                </a:tc>
                <a:tc>
                  <a:txBody>
                    <a:bodyPr/>
                    <a:lstStyle/>
                    <a:p>
                      <a:r>
                        <a:rPr lang="en-US" sz="1600" dirty="0"/>
                        <a:t>Miss Southworth</a:t>
                      </a:r>
                      <a:r>
                        <a:rPr lang="en-US" sz="1600" baseline="0" dirty="0"/>
                        <a:t> KWB 103</a:t>
                      </a:r>
                      <a:endParaRPr lang="en-US" sz="1600" dirty="0"/>
                    </a:p>
                  </a:txBody>
                  <a:tcPr/>
                </a:tc>
                <a:tc>
                  <a:txBody>
                    <a:bodyPr/>
                    <a:lstStyle/>
                    <a:p>
                      <a:r>
                        <a:rPr lang="en-US" sz="1600" dirty="0"/>
                        <a:t>This Thursday (11th November)</a:t>
                      </a:r>
                    </a:p>
                    <a:p>
                      <a:r>
                        <a:rPr lang="en-US" sz="1600" dirty="0"/>
                        <a:t>After School</a:t>
                      </a:r>
                    </a:p>
                  </a:txBody>
                  <a:tcPr/>
                </a:tc>
                <a:tc>
                  <a:txBody>
                    <a:bodyPr/>
                    <a:lstStyle/>
                    <a:p>
                      <a:r>
                        <a:rPr lang="en-US" sz="1600" dirty="0"/>
                        <a:t>4</a:t>
                      </a:r>
                    </a:p>
                  </a:txBody>
                  <a:tcPr/>
                </a:tc>
                <a:extLst>
                  <a:ext uri="{0D108BD9-81ED-4DB2-BD59-A6C34878D82A}">
                    <a16:rowId xmlns:a16="http://schemas.microsoft.com/office/drawing/2014/main" val="3614718181"/>
                  </a:ext>
                </a:extLst>
              </a:tr>
            </a:tbl>
          </a:graphicData>
        </a:graphic>
      </p:graphicFrame>
      <p:sp>
        <p:nvSpPr>
          <p:cNvPr id="19" name="Rectangle: Rounded Corners 13">
            <a:extLst>
              <a:ext uri="{FF2B5EF4-FFF2-40B4-BE49-F238E27FC236}">
                <a16:creationId xmlns:a16="http://schemas.microsoft.com/office/drawing/2014/main" id="{912CC3DD-2873-43A8-95A7-622EE3AA05FE}"/>
              </a:ext>
            </a:extLst>
          </p:cNvPr>
          <p:cNvSpPr/>
          <p:nvPr/>
        </p:nvSpPr>
        <p:spPr>
          <a:xfrm>
            <a:off x="4275980" y="3735509"/>
            <a:ext cx="1831935" cy="1132413"/>
          </a:xfrm>
          <a:prstGeom prst="roundRect">
            <a:avLst>
              <a:gd name="adj" fmla="val 11281"/>
            </a:avLst>
          </a:prstGeom>
          <a:solidFill>
            <a:schemeClr val="accent1">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a:t>SMSC = </a:t>
            </a:r>
            <a:r>
              <a:rPr lang="en-GB" sz="1600" b="1" u="sng" dirty="0">
                <a:solidFill>
                  <a:schemeClr val="tx1"/>
                </a:solidFill>
              </a:rPr>
              <a:t>Remembrance Day 11</a:t>
            </a:r>
            <a:r>
              <a:rPr lang="en-GB" sz="1600" b="1" u="sng" baseline="30000" dirty="0">
                <a:solidFill>
                  <a:schemeClr val="tx1"/>
                </a:solidFill>
              </a:rPr>
              <a:t>th</a:t>
            </a:r>
            <a:r>
              <a:rPr lang="en-GB" sz="1600" b="1" u="sng" dirty="0">
                <a:solidFill>
                  <a:schemeClr val="tx1"/>
                </a:solidFill>
              </a:rPr>
              <a:t> November Slide 7</a:t>
            </a:r>
            <a:endParaRPr lang="en-GB" sz="1600" dirty="0"/>
          </a:p>
        </p:txBody>
      </p:sp>
      <p:sp>
        <p:nvSpPr>
          <p:cNvPr id="2" name="Rectangle: Rounded Corners 1">
            <a:extLst>
              <a:ext uri="{FF2B5EF4-FFF2-40B4-BE49-F238E27FC236}">
                <a16:creationId xmlns:a16="http://schemas.microsoft.com/office/drawing/2014/main" id="{A834C581-27AF-4143-8749-E461673E92A8}"/>
              </a:ext>
            </a:extLst>
          </p:cNvPr>
          <p:cNvSpPr/>
          <p:nvPr/>
        </p:nvSpPr>
        <p:spPr>
          <a:xfrm>
            <a:off x="2160684" y="2085380"/>
            <a:ext cx="1985745" cy="1978918"/>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600" dirty="0"/>
              <a:t>An exciting Residential Trip is happening next summer, open to Y7 and 8 students, see slide 4 for details!</a:t>
            </a:r>
            <a:endParaRPr lang="en-GB" sz="1600" dirty="0"/>
          </a:p>
        </p:txBody>
      </p:sp>
      <p:pic>
        <p:nvPicPr>
          <p:cNvPr id="5" name="Picture 6" descr="Logo, company name&#10;&#10;Description automatically generated">
            <a:extLst>
              <a:ext uri="{FF2B5EF4-FFF2-40B4-BE49-F238E27FC236}">
                <a16:creationId xmlns:a16="http://schemas.microsoft.com/office/drawing/2014/main" id="{D3DDF3C0-E36B-40A9-86C7-528FBE18D54D}"/>
              </a:ext>
            </a:extLst>
          </p:cNvPr>
          <p:cNvPicPr>
            <a:picLocks noChangeAspect="1"/>
          </p:cNvPicPr>
          <p:nvPr/>
        </p:nvPicPr>
        <p:blipFill>
          <a:blip r:embed="rId5"/>
          <a:stretch>
            <a:fillRect/>
          </a:stretch>
        </p:blipFill>
        <p:spPr>
          <a:xfrm>
            <a:off x="497456" y="4721740"/>
            <a:ext cx="3648973" cy="1929010"/>
          </a:xfrm>
          <a:prstGeom prst="rect">
            <a:avLst/>
          </a:prstGeom>
        </p:spPr>
      </p:pic>
      <p:sp>
        <p:nvSpPr>
          <p:cNvPr id="7" name="Rectangle 6">
            <a:extLst>
              <a:ext uri="{FF2B5EF4-FFF2-40B4-BE49-F238E27FC236}">
                <a16:creationId xmlns:a16="http://schemas.microsoft.com/office/drawing/2014/main" id="{8B638D91-B29A-4E79-8455-234B8B588DB1}"/>
              </a:ext>
            </a:extLst>
          </p:cNvPr>
          <p:cNvSpPr/>
          <p:nvPr/>
        </p:nvSpPr>
        <p:spPr>
          <a:xfrm>
            <a:off x="491706" y="4265762"/>
            <a:ext cx="3608716" cy="704490"/>
          </a:xfrm>
          <a:prstGeom prst="rect">
            <a:avLst/>
          </a:prstGeom>
          <a:solidFill>
            <a:srgbClr val="F0C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Calibri"/>
              </a:rPr>
              <a:t>JLA Children In Need 2021 – Next Week !</a:t>
            </a:r>
            <a:endParaRPr lang="en-US" sz="2800" dirty="0">
              <a:solidFill>
                <a:schemeClr val="tx1"/>
              </a:solidFill>
              <a:cs typeface="Calibri"/>
            </a:endParaRPr>
          </a:p>
        </p:txBody>
      </p:sp>
      <p:pic>
        <p:nvPicPr>
          <p:cNvPr id="15" name="Picture 4" descr="How will you remember this Remembrance Day? | WeAreTheCity">
            <a:extLst>
              <a:ext uri="{FF2B5EF4-FFF2-40B4-BE49-F238E27FC236}">
                <a16:creationId xmlns:a16="http://schemas.microsoft.com/office/drawing/2014/main" id="{2A9F3556-0431-594F-A75E-0909CC31E9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2662" y="4888546"/>
            <a:ext cx="2230271" cy="16727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membrance Sunday 2021 arrangements - Lancaster City Council">
            <a:extLst>
              <a:ext uri="{FF2B5EF4-FFF2-40B4-BE49-F238E27FC236}">
                <a16:creationId xmlns:a16="http://schemas.microsoft.com/office/drawing/2014/main" id="{2A1A45EA-36DF-9744-8AE2-947A96B822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481" y="4888546"/>
            <a:ext cx="2908300" cy="18935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3">
            <a:extLst>
              <a:ext uri="{FF2B5EF4-FFF2-40B4-BE49-F238E27FC236}">
                <a16:creationId xmlns:a16="http://schemas.microsoft.com/office/drawing/2014/main" id="{912CC3DD-2873-43A8-95A7-622EE3AA05FE}"/>
              </a:ext>
            </a:extLst>
          </p:cNvPr>
          <p:cNvSpPr/>
          <p:nvPr/>
        </p:nvSpPr>
        <p:spPr>
          <a:xfrm>
            <a:off x="4146429" y="4919082"/>
            <a:ext cx="2228619" cy="1611630"/>
          </a:xfrm>
          <a:prstGeom prst="roundRect">
            <a:avLst>
              <a:gd name="adj" fmla="val 11281"/>
            </a:avLst>
          </a:prstGeom>
          <a:solidFill>
            <a:schemeClr val="accent1">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b="1" dirty="0"/>
              <a:t>BBI Poster Comp Winners !</a:t>
            </a:r>
          </a:p>
          <a:p>
            <a:pPr algn="ctr"/>
            <a:r>
              <a:rPr lang="en-GB" sz="1600" b="1" dirty="0"/>
              <a:t>1st: Hazera Begum</a:t>
            </a:r>
          </a:p>
          <a:p>
            <a:pPr algn="ctr"/>
            <a:r>
              <a:rPr lang="en-GB" sz="1600" b="1" dirty="0"/>
              <a:t>2nd: </a:t>
            </a:r>
            <a:r>
              <a:rPr lang="en-GB" sz="1600" b="1" dirty="0" err="1"/>
              <a:t>Maisha</a:t>
            </a:r>
            <a:r>
              <a:rPr lang="en-GB" sz="1600" b="1" dirty="0"/>
              <a:t> Rahman</a:t>
            </a:r>
          </a:p>
          <a:p>
            <a:pPr algn="ctr"/>
            <a:r>
              <a:rPr lang="en-GB" sz="1600" b="1" dirty="0"/>
              <a:t>3rd: Tanisha Duggal</a:t>
            </a:r>
          </a:p>
        </p:txBody>
      </p:sp>
      <p:pic>
        <p:nvPicPr>
          <p:cNvPr id="6" name="Picture 5"/>
          <p:cNvPicPr>
            <a:picLocks noChangeAspect="1"/>
          </p:cNvPicPr>
          <p:nvPr/>
        </p:nvPicPr>
        <p:blipFill>
          <a:blip r:embed="rId8"/>
          <a:stretch>
            <a:fillRect/>
          </a:stretch>
        </p:blipFill>
        <p:spPr>
          <a:xfrm>
            <a:off x="6457949" y="3940252"/>
            <a:ext cx="2923407" cy="651019"/>
          </a:xfrm>
          <a:prstGeom prst="rect">
            <a:avLst/>
          </a:prstGeom>
        </p:spPr>
      </p:pic>
      <p:sp>
        <p:nvSpPr>
          <p:cNvPr id="17" name="Rectangle: Rounded Corners 13">
            <a:extLst>
              <a:ext uri="{FF2B5EF4-FFF2-40B4-BE49-F238E27FC236}">
                <a16:creationId xmlns:a16="http://schemas.microsoft.com/office/drawing/2014/main" id="{912CC3DD-2873-43A8-95A7-622EE3AA05FE}"/>
              </a:ext>
            </a:extLst>
          </p:cNvPr>
          <p:cNvSpPr/>
          <p:nvPr/>
        </p:nvSpPr>
        <p:spPr>
          <a:xfrm>
            <a:off x="9467927" y="3714885"/>
            <a:ext cx="1831935" cy="1132413"/>
          </a:xfrm>
          <a:prstGeom prst="roundRect">
            <a:avLst>
              <a:gd name="adj" fmla="val 11281"/>
            </a:avLst>
          </a:prstGeom>
          <a:solidFill>
            <a:schemeClr val="accent1">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b="1" dirty="0"/>
              <a:t>FIFA Tournament </a:t>
            </a:r>
          </a:p>
          <a:p>
            <a:pPr algn="ctr"/>
            <a:r>
              <a:rPr lang="en-GB" sz="1600" b="1" dirty="0"/>
              <a:t>See Slide 5 !!</a:t>
            </a:r>
          </a:p>
        </p:txBody>
      </p:sp>
    </p:spTree>
    <p:extLst>
      <p:ext uri="{BB962C8B-B14F-4D97-AF65-F5344CB8AC3E}">
        <p14:creationId xmlns:p14="http://schemas.microsoft.com/office/powerpoint/2010/main" val="33472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13C08A1-4351-49E2-A36E-87A9B7288C8F}"/>
              </a:ext>
            </a:extLst>
          </p:cNvPr>
          <p:cNvGraphicFramePr>
            <a:graphicFrameLocks noGrp="1"/>
          </p:cNvGraphicFramePr>
          <p:nvPr>
            <p:extLst>
              <p:ext uri="{D42A27DB-BD31-4B8C-83A1-F6EECF244321}">
                <p14:modId xmlns:p14="http://schemas.microsoft.com/office/powerpoint/2010/main" val="3188231732"/>
              </p:ext>
            </p:extLst>
          </p:nvPr>
        </p:nvGraphicFramePr>
        <p:xfrm>
          <a:off x="136901" y="148453"/>
          <a:ext cx="11887200" cy="6592090"/>
        </p:xfrm>
        <a:graphic>
          <a:graphicData uri="http://schemas.openxmlformats.org/drawingml/2006/table">
            <a:tbl>
              <a:tblPr firstRow="1" bandRow="1">
                <a:tableStyleId>{5C22544A-7EE6-4342-B048-85BDC9FD1C3A}</a:tableStyleId>
              </a:tblPr>
              <a:tblGrid>
                <a:gridCol w="2005219">
                  <a:extLst>
                    <a:ext uri="{9D8B030D-6E8A-4147-A177-3AD203B41FA5}">
                      <a16:colId xmlns:a16="http://schemas.microsoft.com/office/drawing/2014/main" val="3748645121"/>
                    </a:ext>
                  </a:extLst>
                </a:gridCol>
                <a:gridCol w="3671681">
                  <a:extLst>
                    <a:ext uri="{9D8B030D-6E8A-4147-A177-3AD203B41FA5}">
                      <a16:colId xmlns:a16="http://schemas.microsoft.com/office/drawing/2014/main" val="2556353505"/>
                    </a:ext>
                  </a:extLst>
                </a:gridCol>
                <a:gridCol w="6210300">
                  <a:extLst>
                    <a:ext uri="{9D8B030D-6E8A-4147-A177-3AD203B41FA5}">
                      <a16:colId xmlns:a16="http://schemas.microsoft.com/office/drawing/2014/main" val="1952517714"/>
                    </a:ext>
                  </a:extLst>
                </a:gridCol>
              </a:tblGrid>
              <a:tr h="628899">
                <a:tc gridSpan="3">
                  <a:txBody>
                    <a:bodyPr/>
                    <a:lstStyle/>
                    <a:p>
                      <a:pPr algn="ctr"/>
                      <a:r>
                        <a:rPr lang="en-GB" sz="2800" dirty="0">
                          <a:solidFill>
                            <a:schemeClr val="tx1"/>
                          </a:solidFill>
                          <a:latin typeface="Century Gothic" panose="020B0502020202020204" pitchFamily="34" charset="0"/>
                        </a:rPr>
                        <a:t>Extra-Curricular Timetable – See</a:t>
                      </a:r>
                      <a:r>
                        <a:rPr lang="en-GB" sz="2800" baseline="0" dirty="0">
                          <a:solidFill>
                            <a:schemeClr val="tx1"/>
                          </a:solidFill>
                          <a:latin typeface="Century Gothic" panose="020B0502020202020204" pitchFamily="34" charset="0"/>
                        </a:rPr>
                        <a:t> Ms Stead</a:t>
                      </a:r>
                      <a:endParaRPr lang="en-GB" sz="28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2800" dirty="0">
                          <a:latin typeface="Century Gothic" panose="020B0502020202020204" pitchFamily="34" charset="0"/>
                        </a:rPr>
                        <a:t>Extra-Curricular Timetable</a:t>
                      </a:r>
                    </a:p>
                  </a:txBody>
                  <a:tcPr/>
                </a:tc>
                <a:tc hMerge="1">
                  <a:txBody>
                    <a:bodyPr/>
                    <a:lstStyle/>
                    <a:p>
                      <a:endParaRPr lang="en-GB" dirty="0"/>
                    </a:p>
                  </a:txBody>
                  <a:tcPr/>
                </a:tc>
                <a:extLst>
                  <a:ext uri="{0D108BD9-81ED-4DB2-BD59-A6C34878D82A}">
                    <a16:rowId xmlns:a16="http://schemas.microsoft.com/office/drawing/2014/main" val="3174851628"/>
                  </a:ext>
                </a:extLst>
              </a:tr>
              <a:tr h="573415">
                <a:tc gridSpan="3">
                  <a:txBody>
                    <a:bodyPr/>
                    <a:lstStyle/>
                    <a:p>
                      <a:pPr algn="ctr"/>
                      <a:r>
                        <a:rPr lang="en-GB" sz="2000" b="1" dirty="0">
                          <a:latin typeface="Century Gothic" panose="020B0502020202020204" pitchFamily="34" charset="0"/>
                        </a:rPr>
                        <a:t>Homework Help Club - Library – Every Day 8.00-8.35am and 2.50-4pm ALL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hMerge="1">
                  <a:txBody>
                    <a:bodyPr/>
                    <a:lstStyle/>
                    <a:p>
                      <a:pPr algn="ctr"/>
                      <a:r>
                        <a:rPr lang="en-GB" sz="2800" dirty="0">
                          <a:latin typeface="Century Gothic" panose="020B0502020202020204" pitchFamily="34" charset="0"/>
                        </a:rPr>
                        <a:t>Homework Help Club - Library – Every Day 8.00-8.35</a:t>
                      </a:r>
                    </a:p>
                  </a:txBody>
                  <a:tcPr/>
                </a:tc>
                <a:tc hMerge="1">
                  <a:txBody>
                    <a:bodyPr/>
                    <a:lstStyle/>
                    <a:p>
                      <a:endParaRPr lang="en-GB" dirty="0"/>
                    </a:p>
                  </a:txBody>
                  <a:tcPr/>
                </a:tc>
                <a:extLst>
                  <a:ext uri="{0D108BD9-81ED-4DB2-BD59-A6C34878D82A}">
                    <a16:rowId xmlns:a16="http://schemas.microsoft.com/office/drawing/2014/main" val="2576163286"/>
                  </a:ext>
                </a:extLst>
              </a:tr>
              <a:tr h="573415">
                <a:tc>
                  <a:txBody>
                    <a:bodyPr/>
                    <a:lstStyle/>
                    <a:p>
                      <a:endParaRPr lang="en-GB" sz="2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9939636"/>
                  </a:ext>
                </a:extLst>
              </a:tr>
              <a:tr h="667534">
                <a:tc>
                  <a:txBody>
                    <a:bodyPr/>
                    <a:lstStyle/>
                    <a:p>
                      <a:r>
                        <a:rPr lang="en-GB" sz="1800" b="1" dirty="0">
                          <a:latin typeface="Century Gothic" panose="020B0502020202020204" pitchFamily="34" charset="0"/>
                        </a:rPr>
                        <a:t>Before School 8-8.30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Football Y9 – Sports Hall</a:t>
                      </a:r>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Chess – Y12-13 S3/4</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Cricket – All Years- Sports Hall</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extLst>
                  <a:ext uri="{0D108BD9-81ED-4DB2-BD59-A6C34878D82A}">
                    <a16:rowId xmlns:a16="http://schemas.microsoft.com/office/drawing/2014/main" val="1885899393"/>
                  </a:ext>
                </a:extLst>
              </a:tr>
              <a:tr h="4148827">
                <a:tc>
                  <a:txBody>
                    <a:bodyPr/>
                    <a:lstStyle/>
                    <a:p>
                      <a:r>
                        <a:rPr lang="en-GB" sz="1800" b="1" dirty="0">
                          <a:latin typeface="Century Gothic" panose="020B0502020202020204" pitchFamily="34" charset="0"/>
                        </a:rPr>
                        <a:t>After School</a:t>
                      </a:r>
                    </a:p>
                    <a:p>
                      <a:r>
                        <a:rPr lang="en-GB" sz="1800" b="1" dirty="0">
                          <a:latin typeface="Century Gothic" panose="020B0502020202020204" pitchFamily="34" charset="0"/>
                        </a:rPr>
                        <a:t>3-4pm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Art Club – Y7-8 – Starting Soon</a:t>
                      </a: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Book Club – All Years – E09</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Debate Club Y9-13 – EO8</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Drama Club -  All Years - Drama Studio</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Football – 6th form Boys – Sports Hall</a:t>
                      </a: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History Club – All Years – KWB 203 </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5 a Side Football – Y11 – Sports Hall</a:t>
                      </a:r>
                    </a:p>
                    <a:p>
                      <a:pPr algn="l">
                        <a:lnSpc>
                          <a:spcPct val="107000"/>
                        </a:lnSpc>
                        <a:spcAft>
                          <a:spcPts val="800"/>
                        </a:spcAft>
                      </a:pPr>
                      <a:r>
                        <a:rPr lang="en-GB" sz="1800" b="1" dirty="0" err="1">
                          <a:effectLst/>
                          <a:latin typeface="Century Gothic" panose="020B0502020202020204" pitchFamily="34" charset="0"/>
                          <a:ea typeface="Calibri" panose="020F0502020204030204" pitchFamily="34" charset="0"/>
                          <a:cs typeface="Times New Roman" panose="02020603050405020304" pitchFamily="18" charset="0"/>
                        </a:rPr>
                        <a:t>AfterMath</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Club -  M4</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Debate Club – Y7-8 – EO8</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French – Y9-11 – MFL2</a:t>
                      </a: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French Club -  Y7-8 – MFL1</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Maths Intervention – AS Level -  M09</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Swimming Club – Y7-8 BOYS – Pool</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Trampolining – All Years – Gym</a:t>
                      </a:r>
                    </a:p>
                    <a:p>
                      <a:pPr algn="l">
                        <a:lnSpc>
                          <a:spcPct val="107000"/>
                        </a:lnSpc>
                        <a:spcAft>
                          <a:spcPts val="800"/>
                        </a:spcAft>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5028862"/>
                  </a:ext>
                </a:extLst>
              </a:tr>
            </a:tbl>
          </a:graphicData>
        </a:graphic>
      </p:graphicFrame>
      <p:pic>
        <p:nvPicPr>
          <p:cNvPr id="7" name="Picture 6">
            <a:extLst>
              <a:ext uri="{FF2B5EF4-FFF2-40B4-BE49-F238E27FC236}">
                <a16:creationId xmlns:a16="http://schemas.microsoft.com/office/drawing/2014/main" id="{E860CAEC-C0F8-4429-B701-C45DEC64F93E}"/>
              </a:ext>
            </a:extLst>
          </p:cNvPr>
          <p:cNvPicPr>
            <a:picLocks noChangeAspect="1"/>
          </p:cNvPicPr>
          <p:nvPr/>
        </p:nvPicPr>
        <p:blipFill>
          <a:blip r:embed="rId2"/>
          <a:stretch>
            <a:fillRect/>
          </a:stretch>
        </p:blipFill>
        <p:spPr>
          <a:xfrm>
            <a:off x="266700" y="218891"/>
            <a:ext cx="904651" cy="1051560"/>
          </a:xfrm>
          <a:prstGeom prst="rect">
            <a:avLst/>
          </a:prstGeom>
        </p:spPr>
      </p:pic>
      <p:pic>
        <p:nvPicPr>
          <p:cNvPr id="9" name="Picture 8">
            <a:extLst>
              <a:ext uri="{FF2B5EF4-FFF2-40B4-BE49-F238E27FC236}">
                <a16:creationId xmlns:a16="http://schemas.microsoft.com/office/drawing/2014/main" id="{2521D14E-AC56-4344-814D-73D7C3AFC6C2}"/>
              </a:ext>
            </a:extLst>
          </p:cNvPr>
          <p:cNvPicPr>
            <a:picLocks noChangeAspect="1"/>
          </p:cNvPicPr>
          <p:nvPr/>
        </p:nvPicPr>
        <p:blipFill>
          <a:blip r:embed="rId3"/>
          <a:stretch>
            <a:fillRect/>
          </a:stretch>
        </p:blipFill>
        <p:spPr>
          <a:xfrm>
            <a:off x="11023014" y="218770"/>
            <a:ext cx="902286" cy="1048603"/>
          </a:xfrm>
          <a:prstGeom prst="rect">
            <a:avLst/>
          </a:prstGeom>
        </p:spPr>
      </p:pic>
    </p:spTree>
    <p:extLst>
      <p:ext uri="{BB962C8B-B14F-4D97-AF65-F5344CB8AC3E}">
        <p14:creationId xmlns:p14="http://schemas.microsoft.com/office/powerpoint/2010/main" val="3645311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13C08A1-4351-49E2-A36E-87A9B7288C8F}"/>
              </a:ext>
            </a:extLst>
          </p:cNvPr>
          <p:cNvGraphicFramePr>
            <a:graphicFrameLocks noGrp="1"/>
          </p:cNvGraphicFramePr>
          <p:nvPr/>
        </p:nvGraphicFramePr>
        <p:xfrm>
          <a:off x="152399" y="249251"/>
          <a:ext cx="11887201" cy="5875120"/>
        </p:xfrm>
        <a:graphic>
          <a:graphicData uri="http://schemas.openxmlformats.org/drawingml/2006/table">
            <a:tbl>
              <a:tblPr firstRow="1" bandRow="1">
                <a:tableStyleId>{5C22544A-7EE6-4342-B048-85BDC9FD1C3A}</a:tableStyleId>
              </a:tblPr>
              <a:tblGrid>
                <a:gridCol w="1268072">
                  <a:extLst>
                    <a:ext uri="{9D8B030D-6E8A-4147-A177-3AD203B41FA5}">
                      <a16:colId xmlns:a16="http://schemas.microsoft.com/office/drawing/2014/main" val="3748645121"/>
                    </a:ext>
                  </a:extLst>
                </a:gridCol>
                <a:gridCol w="3728578">
                  <a:extLst>
                    <a:ext uri="{9D8B030D-6E8A-4147-A177-3AD203B41FA5}">
                      <a16:colId xmlns:a16="http://schemas.microsoft.com/office/drawing/2014/main" val="2556353505"/>
                    </a:ext>
                  </a:extLst>
                </a:gridCol>
                <a:gridCol w="3373514">
                  <a:extLst>
                    <a:ext uri="{9D8B030D-6E8A-4147-A177-3AD203B41FA5}">
                      <a16:colId xmlns:a16="http://schemas.microsoft.com/office/drawing/2014/main" val="1952517714"/>
                    </a:ext>
                  </a:extLst>
                </a:gridCol>
                <a:gridCol w="3517037">
                  <a:extLst>
                    <a:ext uri="{9D8B030D-6E8A-4147-A177-3AD203B41FA5}">
                      <a16:colId xmlns:a16="http://schemas.microsoft.com/office/drawing/2014/main" val="3251278884"/>
                    </a:ext>
                  </a:extLst>
                </a:gridCol>
              </a:tblGrid>
              <a:tr h="568298">
                <a:tc gridSpan="4">
                  <a:txBody>
                    <a:bodyPr/>
                    <a:lstStyle/>
                    <a:p>
                      <a:pPr algn="ctr"/>
                      <a:r>
                        <a:rPr lang="en-GB" sz="2800" dirty="0">
                          <a:solidFill>
                            <a:schemeClr val="tx1"/>
                          </a:solidFill>
                          <a:latin typeface="Century Gothic" panose="020B0502020202020204" pitchFamily="34" charset="0"/>
                        </a:rPr>
                        <a:t>Extra-Curricular Timetable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2800" dirty="0">
                          <a:latin typeface="Century Gothic" panose="020B0502020202020204" pitchFamily="34" charset="0"/>
                        </a:rPr>
                        <a:t>Extra-Curricular Timetable</a:t>
                      </a:r>
                    </a:p>
                  </a:txBody>
                  <a:tcPr/>
                </a:tc>
                <a:tc hMerge="1">
                  <a:txBody>
                    <a:bodyPr/>
                    <a:lstStyle/>
                    <a:p>
                      <a:endParaRPr lang="en-GB" dirty="0"/>
                    </a:p>
                  </a:txBody>
                  <a:tcPr/>
                </a:tc>
                <a:tc hMerge="1">
                  <a:txBody>
                    <a:bodyPr/>
                    <a:lstStyle/>
                    <a:p>
                      <a:pPr algn="ctr"/>
                      <a:endParaRPr lang="en-GB" sz="2800" dirty="0">
                        <a:solidFill>
                          <a:schemeClr val="tx1"/>
                        </a:solidFill>
                        <a:latin typeface="Century Gothic" panose="020B0502020202020204" pitchFamily="34" charset="0"/>
                      </a:endParaRPr>
                    </a:p>
                  </a:txBody>
                  <a:tcPr>
                    <a:solidFill>
                      <a:schemeClr val="accent6">
                        <a:lumMod val="40000"/>
                        <a:lumOff val="60000"/>
                      </a:schemeClr>
                    </a:solidFill>
                  </a:tcPr>
                </a:tc>
                <a:extLst>
                  <a:ext uri="{0D108BD9-81ED-4DB2-BD59-A6C34878D82A}">
                    <a16:rowId xmlns:a16="http://schemas.microsoft.com/office/drawing/2014/main" val="3174851628"/>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Homework Help Club - Library – Every Day 8.00-8.35am and 2.50-4pm ALL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hMerge="1">
                  <a:txBody>
                    <a:bodyPr/>
                    <a:lstStyle/>
                    <a:p>
                      <a:pPr algn="ctr"/>
                      <a:r>
                        <a:rPr lang="en-GB" sz="2800" dirty="0">
                          <a:latin typeface="Century Gothic" panose="020B0502020202020204" pitchFamily="34" charset="0"/>
                        </a:rPr>
                        <a:t>Homework Help Club - Library – Every Day 8.00-8.35</a:t>
                      </a:r>
                    </a:p>
                  </a:txBody>
                  <a:tcPr/>
                </a:tc>
                <a:tc hMerge="1">
                  <a:txBody>
                    <a:bodyPr/>
                    <a:lstStyle/>
                    <a:p>
                      <a:endParaRPr lang="en-GB" dirty="0"/>
                    </a:p>
                  </a:txBody>
                  <a:tcPr/>
                </a:tc>
                <a:tc hMerge="1">
                  <a:txBody>
                    <a:bodyPr/>
                    <a:lstStyle/>
                    <a:p>
                      <a:pPr algn="ctr"/>
                      <a:endParaRPr lang="en-GB" sz="2800" dirty="0">
                        <a:latin typeface="Century Gothic" panose="020B0502020202020204" pitchFamily="34" charset="0"/>
                      </a:endParaRPr>
                    </a:p>
                  </a:txBody>
                  <a:tcPr>
                    <a:solidFill>
                      <a:srgbClr val="AA90AE"/>
                    </a:solidFill>
                  </a:tcPr>
                </a:tc>
                <a:extLst>
                  <a:ext uri="{0D108BD9-81ED-4DB2-BD59-A6C34878D82A}">
                    <a16:rowId xmlns:a16="http://schemas.microsoft.com/office/drawing/2014/main" val="2576163286"/>
                  </a:ext>
                </a:extLst>
              </a:tr>
              <a:tr h="376854">
                <a:tc>
                  <a:txBody>
                    <a:bodyPr/>
                    <a:lstStyle/>
                    <a:p>
                      <a:endParaRPr lang="en-GB" sz="2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9939636"/>
                  </a:ext>
                </a:extLst>
              </a:tr>
              <a:tr h="370840">
                <a:tc>
                  <a:txBody>
                    <a:bodyPr/>
                    <a:lstStyle/>
                    <a:p>
                      <a:r>
                        <a:rPr lang="en-GB" sz="1800" b="1" dirty="0">
                          <a:latin typeface="Century Gothic" panose="020B0502020202020204" pitchFamily="34" charset="0"/>
                        </a:rPr>
                        <a:t>Before School</a:t>
                      </a:r>
                    </a:p>
                    <a:p>
                      <a:r>
                        <a:rPr lang="en-GB" sz="1800" b="1" dirty="0">
                          <a:latin typeface="Century Gothic" panose="020B0502020202020204" pitchFamily="34" charset="0"/>
                        </a:rPr>
                        <a:t>8-8.30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Basketball – Y10-11 – Sports Hall</a:t>
                      </a:r>
                    </a:p>
                    <a:p>
                      <a:endParaRPr lang="en-GB" sz="1800" kern="1200" dirty="0">
                        <a:solidFill>
                          <a:schemeClr val="dk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Eco Club – All years- KWB 307</a:t>
                      </a:r>
                    </a:p>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Table Tennis – All Years Gym </a:t>
                      </a:r>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Basketball Y7-8 Boys and Girls </a:t>
                      </a:r>
                      <a:r>
                        <a:rPr lang="en-GB" sz="1800" b="1">
                          <a:effectLst/>
                          <a:latin typeface="Century Gothic" panose="020B0502020202020204" pitchFamily="34" charset="0"/>
                          <a:ea typeface="Calibri" panose="020F0502020204030204" pitchFamily="34" charset="0"/>
                          <a:cs typeface="Times New Roman" panose="02020603050405020304" pitchFamily="18" charset="0"/>
                        </a:rPr>
                        <a:t>-  Sports Hall</a:t>
                      </a:r>
                      <a:endParaRPr lang="en-GB" sz="1800" b="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kern="1200" dirty="0">
                          <a:solidFill>
                            <a:schemeClr val="dk1"/>
                          </a:solidFill>
                          <a:effectLst/>
                          <a:latin typeface="Century Gothic" panose="020B0502020202020204" pitchFamily="34" charset="0"/>
                          <a:ea typeface="+mn-ea"/>
                          <a:cs typeface="+mn-cs"/>
                        </a:rPr>
                        <a:t>Mindfulness Club – All Years – E4</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extLst>
                  <a:ext uri="{0D108BD9-81ED-4DB2-BD59-A6C34878D82A}">
                    <a16:rowId xmlns:a16="http://schemas.microsoft.com/office/drawing/2014/main" val="1885899393"/>
                  </a:ext>
                </a:extLst>
              </a:tr>
              <a:tr h="370840">
                <a:tc>
                  <a:txBody>
                    <a:bodyPr/>
                    <a:lstStyle/>
                    <a:p>
                      <a:r>
                        <a:rPr lang="en-GB" sz="1800" b="1" dirty="0">
                          <a:latin typeface="Century Gothic" panose="020B0502020202020204" pitchFamily="34" charset="0"/>
                        </a:rPr>
                        <a:t>After School</a:t>
                      </a:r>
                    </a:p>
                    <a:p>
                      <a:r>
                        <a:rPr lang="en-GB" sz="1800" b="1" dirty="0">
                          <a:latin typeface="Century Gothic" panose="020B0502020202020204" pitchFamily="34" charset="0"/>
                        </a:rPr>
                        <a:t>3-4pm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800" kern="1200" dirty="0" err="1">
                          <a:solidFill>
                            <a:schemeClr val="dk1"/>
                          </a:solidFill>
                          <a:effectLst/>
                          <a:latin typeface="Century Gothic" panose="020B0502020202020204" pitchFamily="34" charset="0"/>
                          <a:ea typeface="+mn-ea"/>
                          <a:cs typeface="+mn-cs"/>
                        </a:rPr>
                        <a:t>Boxercise</a:t>
                      </a:r>
                      <a:r>
                        <a:rPr lang="en-GB" sz="1800" kern="1200" dirty="0">
                          <a:solidFill>
                            <a:schemeClr val="dk1"/>
                          </a:solidFill>
                          <a:effectLst/>
                          <a:latin typeface="Century Gothic" panose="020B0502020202020204" pitchFamily="34" charset="0"/>
                          <a:ea typeface="+mn-ea"/>
                          <a:cs typeface="+mn-cs"/>
                        </a:rPr>
                        <a:t> – All Years – Drama Studio (After October half term)</a:t>
                      </a:r>
                    </a:p>
                    <a:p>
                      <a:endParaRPr lang="en-GB" sz="1800" kern="1200" dirty="0">
                        <a:solidFill>
                          <a:schemeClr val="dk1"/>
                        </a:solidFill>
                        <a:effectLst/>
                        <a:latin typeface="Century Gothic" panose="020B0502020202020204" pitchFamily="34" charset="0"/>
                        <a:ea typeface="+mn-ea"/>
                        <a:cs typeface="+mn-cs"/>
                      </a:endParaRPr>
                    </a:p>
                    <a:p>
                      <a:r>
                        <a:rPr lang="en-GB" sz="1800" b="1" kern="1200" dirty="0">
                          <a:solidFill>
                            <a:schemeClr val="dk1"/>
                          </a:solidFill>
                          <a:effectLst/>
                          <a:latin typeface="Century Gothic" panose="020B0502020202020204" pitchFamily="34" charset="0"/>
                          <a:ea typeface="+mn-ea"/>
                          <a:cs typeface="+mn-cs"/>
                        </a:rPr>
                        <a:t>Football – Y7-8 GIRLS – Sports Hall</a:t>
                      </a:r>
                    </a:p>
                    <a:p>
                      <a:endParaRPr lang="en-GB" sz="1800" kern="1200" dirty="0">
                        <a:solidFill>
                          <a:schemeClr val="dk1"/>
                        </a:solidFill>
                        <a:effectLst/>
                        <a:latin typeface="Century Gothic" panose="020B0502020202020204" pitchFamily="34" charset="0"/>
                        <a:ea typeface="+mn-ea"/>
                        <a:cs typeface="+mn-cs"/>
                      </a:endParaRPr>
                    </a:p>
                    <a:p>
                      <a:r>
                        <a:rPr lang="en-GB" sz="1800" b="0" kern="1200" dirty="0">
                          <a:solidFill>
                            <a:schemeClr val="dk1"/>
                          </a:solidFill>
                          <a:effectLst/>
                          <a:latin typeface="Century Gothic" panose="020B0502020202020204" pitchFamily="34" charset="0"/>
                          <a:ea typeface="+mn-ea"/>
                          <a:cs typeface="+mn-cs"/>
                        </a:rPr>
                        <a:t>Chill Out Club –</a:t>
                      </a:r>
                      <a:r>
                        <a:rPr lang="en-GB" sz="1800" b="0" kern="1200" baseline="0" dirty="0">
                          <a:solidFill>
                            <a:schemeClr val="dk1"/>
                          </a:solidFill>
                          <a:effectLst/>
                          <a:latin typeface="Century Gothic" panose="020B0502020202020204" pitchFamily="34" charset="0"/>
                          <a:ea typeface="+mn-ea"/>
                          <a:cs typeface="+mn-cs"/>
                        </a:rPr>
                        <a:t> All Years – KWB 206</a:t>
                      </a:r>
                      <a:endParaRPr lang="en-GB" sz="1800" b="0" kern="1200" dirty="0">
                        <a:solidFill>
                          <a:schemeClr val="dk1"/>
                        </a:solidFill>
                        <a:effectLst/>
                        <a:latin typeface="Century Gothic" panose="020B0502020202020204" pitchFamily="34" charset="0"/>
                        <a:ea typeface="+mn-ea"/>
                        <a:cs typeface="+mn-cs"/>
                      </a:endParaRPr>
                    </a:p>
                    <a:p>
                      <a:endParaRPr lang="en-GB" sz="1800" b="0" dirty="0">
                        <a:latin typeface="Century Gothic" panose="020B0502020202020204" pitchFamily="34" charset="0"/>
                      </a:endParaRPr>
                    </a:p>
                    <a:p>
                      <a:endParaRPr lang="en-GB" sz="18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Chess Club – Y11 -  S3</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Football Tournament – See updates for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Yr</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Groups – Sports Field</a:t>
                      </a:r>
                    </a:p>
                    <a:p>
                      <a:pPr algn="l">
                        <a:lnSpc>
                          <a:spcPct val="107000"/>
                        </a:lnSpc>
                        <a:spcAft>
                          <a:spcPts val="800"/>
                        </a:spcAft>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Badminton – Y9-11 – Sports Hall</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D of E  - Sports Hall</a:t>
                      </a:r>
                    </a:p>
                    <a:p>
                      <a:pPr algn="l">
                        <a:lnSpc>
                          <a:spcPct val="107000"/>
                        </a:lnSpc>
                        <a:spcAft>
                          <a:spcPts val="800"/>
                        </a:spcAft>
                      </a:pPr>
                      <a:endParaRPr lang="en-GB" sz="1800" b="1"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kern="1200" dirty="0">
                          <a:solidFill>
                            <a:schemeClr val="dk1"/>
                          </a:solidFill>
                          <a:effectLst/>
                          <a:latin typeface="Century Gothic" panose="020B0502020202020204" pitchFamily="34" charset="0"/>
                          <a:ea typeface="+mn-ea"/>
                          <a:cs typeface="+mn-cs"/>
                        </a:rPr>
                        <a:t>Swimming Club – Y7-8 GIRLS – Pool </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5028862"/>
                  </a:ext>
                </a:extLst>
              </a:tr>
            </a:tbl>
          </a:graphicData>
        </a:graphic>
      </p:graphicFrame>
      <p:pic>
        <p:nvPicPr>
          <p:cNvPr id="2" name="Picture 1">
            <a:extLst>
              <a:ext uri="{FF2B5EF4-FFF2-40B4-BE49-F238E27FC236}">
                <a16:creationId xmlns:a16="http://schemas.microsoft.com/office/drawing/2014/main" id="{7FB29BC1-3E81-4DF9-A67A-112B6C6899B7}"/>
              </a:ext>
            </a:extLst>
          </p:cNvPr>
          <p:cNvPicPr>
            <a:picLocks noChangeAspect="1"/>
          </p:cNvPicPr>
          <p:nvPr/>
        </p:nvPicPr>
        <p:blipFill>
          <a:blip r:embed="rId2"/>
          <a:stretch>
            <a:fillRect/>
          </a:stretch>
        </p:blipFill>
        <p:spPr>
          <a:xfrm>
            <a:off x="310857" y="249251"/>
            <a:ext cx="902286" cy="1048603"/>
          </a:xfrm>
          <a:prstGeom prst="rect">
            <a:avLst/>
          </a:prstGeom>
        </p:spPr>
      </p:pic>
      <p:pic>
        <p:nvPicPr>
          <p:cNvPr id="5" name="Picture 4">
            <a:extLst>
              <a:ext uri="{FF2B5EF4-FFF2-40B4-BE49-F238E27FC236}">
                <a16:creationId xmlns:a16="http://schemas.microsoft.com/office/drawing/2014/main" id="{BF222C22-45CF-462A-97E3-3E17AC25AD2E}"/>
              </a:ext>
            </a:extLst>
          </p:cNvPr>
          <p:cNvPicPr>
            <a:picLocks noChangeAspect="1"/>
          </p:cNvPicPr>
          <p:nvPr/>
        </p:nvPicPr>
        <p:blipFill>
          <a:blip r:embed="rId2"/>
          <a:stretch>
            <a:fillRect/>
          </a:stretch>
        </p:blipFill>
        <p:spPr>
          <a:xfrm>
            <a:off x="10978857" y="249250"/>
            <a:ext cx="902286" cy="1048603"/>
          </a:xfrm>
          <a:prstGeom prst="rect">
            <a:avLst/>
          </a:prstGeom>
        </p:spPr>
      </p:pic>
    </p:spTree>
    <p:extLst>
      <p:ext uri="{BB962C8B-B14F-4D97-AF65-F5344CB8AC3E}">
        <p14:creationId xmlns:p14="http://schemas.microsoft.com/office/powerpoint/2010/main" val="367935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amebook background (image attached) - Articulate Story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3" y="-141889"/>
            <a:ext cx="12462817" cy="7573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25151" y="4914301"/>
            <a:ext cx="5088565" cy="830997"/>
          </a:xfrm>
          <a:prstGeom prst="rect">
            <a:avLst/>
          </a:prstGeom>
          <a:noFill/>
        </p:spPr>
        <p:txBody>
          <a:bodyPr wrap="square" rtlCol="0">
            <a:spAutoFit/>
          </a:bodyPr>
          <a:lstStyle/>
          <a:p>
            <a:pPr algn="ctr"/>
            <a:r>
              <a:rPr lang="en-GB" sz="2400" b="1" dirty="0">
                <a:solidFill>
                  <a:srgbClr val="0070C0"/>
                </a:solidFill>
                <a:latin typeface="Segoe UI Light" panose="020B0502040204020203" pitchFamily="34" charset="0"/>
                <a:cs typeface="Segoe UI Light" panose="020B0502040204020203" pitchFamily="34" charset="0"/>
              </a:rPr>
              <a:t>To see more follow this link to the </a:t>
            </a:r>
            <a:r>
              <a:rPr lang="en-GB" sz="2400" b="1" dirty="0">
                <a:solidFill>
                  <a:srgbClr val="0070C0"/>
                </a:solidFill>
                <a:latin typeface="Segoe UI Light" panose="020B0502040204020203" pitchFamily="34" charset="0"/>
                <a:cs typeface="Segoe UI Light" panose="020B0502040204020203" pitchFamily="34" charset="0"/>
                <a:hlinkClick r:id="rId3"/>
              </a:rPr>
              <a:t>Literacy</a:t>
            </a:r>
            <a:r>
              <a:rPr lang="en-GB" sz="2400" b="1" dirty="0">
                <a:solidFill>
                  <a:srgbClr val="0070C0"/>
                </a:solidFill>
                <a:latin typeface="Segoe UI Light" panose="020B0502040204020203" pitchFamily="34" charset="0"/>
                <a:cs typeface="Segoe UI Light" panose="020B0502040204020203" pitchFamily="34" charset="0"/>
              </a:rPr>
              <a:t> page on SharePoint</a:t>
            </a:r>
            <a:endParaRPr lang="en-GB" sz="2400" dirty="0">
              <a:latin typeface="Segoe UI Light" panose="020B0502040204020203" pitchFamily="34" charset="0"/>
              <a:cs typeface="Segoe UI Light" panose="020B0502040204020203" pitchFamily="34" charset="0"/>
            </a:endParaRPr>
          </a:p>
        </p:txBody>
      </p:sp>
      <p:sp>
        <p:nvSpPr>
          <p:cNvPr id="7" name="AutoShape 10" descr="Word of the Week new Header.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4166">
            <a:off x="605034" y="2229862"/>
            <a:ext cx="3041175" cy="12519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2082" y="3471664"/>
            <a:ext cx="2947283" cy="12571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9654" y="173773"/>
            <a:ext cx="3963653" cy="136677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231" y="4116553"/>
            <a:ext cx="2027211" cy="193711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434" y="416985"/>
            <a:ext cx="4470663" cy="1496785"/>
          </a:xfrm>
          <a:prstGeom prst="rect">
            <a:avLst/>
          </a:prstGeom>
        </p:spPr>
      </p:pic>
      <p:sp>
        <p:nvSpPr>
          <p:cNvPr id="2" name="AutoShape 2" descr="brain.fw.p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3183">
            <a:off x="886652" y="4297735"/>
            <a:ext cx="1881755" cy="96982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18187">
            <a:off x="3801868" y="2931961"/>
            <a:ext cx="2099413" cy="57256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08967">
            <a:off x="9251370" y="1845599"/>
            <a:ext cx="2365813" cy="798461"/>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79996">
            <a:off x="9603895" y="3467596"/>
            <a:ext cx="2019891" cy="565569"/>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60165">
            <a:off x="6523138" y="1923065"/>
            <a:ext cx="2387836" cy="746199"/>
          </a:xfrm>
          <a:prstGeom prst="rect">
            <a:avLst/>
          </a:prstGeom>
        </p:spPr>
      </p:pic>
      <p:pic>
        <p:nvPicPr>
          <p:cNvPr id="1026" name="Picture 2" descr="Comic cartoon arrow symbol Royalty Free Vector Image">
            <a:extLst>
              <a:ext uri="{FF2B5EF4-FFF2-40B4-BE49-F238E27FC236}">
                <a16:creationId xmlns:a16="http://schemas.microsoft.com/office/drawing/2014/main" id="{85997AAD-026F-4F97-BF48-93EF036836C1}"/>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60" t="17251" r="1" b="23790"/>
          <a:stretch/>
        </p:blipFill>
        <p:spPr bwMode="auto">
          <a:xfrm rot="8948688">
            <a:off x="6270029" y="5528783"/>
            <a:ext cx="1079740" cy="69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0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Joseph Leckie Academy - Homework Tim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861" y="122370"/>
            <a:ext cx="1201019" cy="10008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a:off x="7495525" y="1413164"/>
            <a:ext cx="4545535" cy="5054693"/>
          </a:xfrm>
          <a:prstGeom prst="rect">
            <a:avLst/>
          </a:prstGeom>
        </p:spPr>
      </p:pic>
      <p:pic>
        <p:nvPicPr>
          <p:cNvPr id="1042" name="Picture 18" descr="Render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102" y="272406"/>
            <a:ext cx="7675013" cy="714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2617" y="1340819"/>
            <a:ext cx="7231816" cy="3115648"/>
            <a:chOff x="110749" y="1034689"/>
            <a:chExt cx="7231816" cy="3226747"/>
          </a:xfrm>
        </p:grpSpPr>
        <p:grpSp>
          <p:nvGrpSpPr>
            <p:cNvPr id="17" name="Group 16"/>
            <p:cNvGrpSpPr/>
            <p:nvPr/>
          </p:nvGrpSpPr>
          <p:grpSpPr>
            <a:xfrm>
              <a:off x="110749" y="1034689"/>
              <a:ext cx="7231816" cy="3226747"/>
              <a:chOff x="-19123" y="978188"/>
              <a:chExt cx="7956512" cy="3618104"/>
            </a:xfrm>
          </p:grpSpPr>
          <p:pic>
            <p:nvPicPr>
              <p:cNvPr id="10" name="Picture 4" descr="E:\1. Orion House\Perseus crest desig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648" y="1580874"/>
                <a:ext cx="1040268" cy="147120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144" y="2480561"/>
                <a:ext cx="999190" cy="1327972"/>
              </a:xfrm>
              <a:prstGeom prst="rect">
                <a:avLst/>
              </a:prstGeom>
            </p:spPr>
          </p:pic>
          <p:pic>
            <p:nvPicPr>
              <p:cNvPr id="12" name="Picture 3" descr="E:\1. Orion House\Zodiac Cres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1334" y="2814739"/>
                <a:ext cx="1336055" cy="1781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1. Orion House\orion crest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7217" y="1321516"/>
                <a:ext cx="869973" cy="1124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nder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903" y="1133887"/>
                <a:ext cx="4133849" cy="82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1222" y="2079872"/>
                <a:ext cx="5347964" cy="1858538"/>
              </a:xfrm>
              <a:prstGeom prst="rect">
                <a:avLst/>
              </a:prstGeom>
              <a:noFill/>
            </p:spPr>
            <p:txBody>
              <a:bodyPr wrap="square" rtlCol="0">
                <a:spAutoFit/>
              </a:bodyPr>
              <a:lstStyle/>
              <a:p>
                <a:pPr algn="ctr"/>
                <a:r>
                  <a:rPr lang="en-GB" sz="2000" b="1" dirty="0">
                    <a:latin typeface="Berlin Sans FB Demi" panose="020E0802020502020306" pitchFamily="34" charset="0"/>
                  </a:rPr>
                  <a:t>For this Years charity in need, help your house by bringing in as many pennies as you can. Raise as much pennies and help your house win this years Penny War.</a:t>
                </a:r>
              </a:p>
              <a:p>
                <a:pPr algn="ctr"/>
                <a:endParaRPr lang="en-GB" b="1" dirty="0"/>
              </a:p>
            </p:txBody>
          </p:sp>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1043722">
                <a:off x="-19123" y="978188"/>
                <a:ext cx="1518781" cy="1328933"/>
              </a:xfrm>
              <a:prstGeom prst="rect">
                <a:avLst/>
              </a:prstGeom>
              <a:ln>
                <a:noFill/>
              </a:ln>
              <a:effectLst>
                <a:outerShdw blurRad="292100" dist="139700" dir="2700000" algn="tl" rotWithShape="0">
                  <a:srgbClr val="333333">
                    <a:alpha val="65000"/>
                  </a:srgbClr>
                </a:outerShdw>
              </a:effectLst>
            </p:spPr>
          </p:pic>
        </p:grpSp>
        <p:pic>
          <p:nvPicPr>
            <p:cNvPr id="2050" name="Picture 2" descr="Rendered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79" y="3588706"/>
              <a:ext cx="5940042" cy="321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AutoShape 4" descr="Render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p:nvPr/>
        </p:nvGrpSpPr>
        <p:grpSpPr>
          <a:xfrm>
            <a:off x="245931" y="4069023"/>
            <a:ext cx="7257962" cy="2836660"/>
            <a:chOff x="237563" y="3872482"/>
            <a:chExt cx="7257962" cy="2836660"/>
          </a:xfrm>
        </p:grpSpPr>
        <p:grpSp>
          <p:nvGrpSpPr>
            <p:cNvPr id="4" name="Group 3"/>
            <p:cNvGrpSpPr/>
            <p:nvPr/>
          </p:nvGrpSpPr>
          <p:grpSpPr>
            <a:xfrm>
              <a:off x="251729" y="3872482"/>
              <a:ext cx="6996857" cy="2143975"/>
              <a:chOff x="482210" y="3794064"/>
              <a:chExt cx="6955459" cy="2143975"/>
            </a:xfrm>
          </p:grpSpPr>
          <p:grpSp>
            <p:nvGrpSpPr>
              <p:cNvPr id="6" name="Group 5"/>
              <p:cNvGrpSpPr/>
              <p:nvPr/>
            </p:nvGrpSpPr>
            <p:grpSpPr>
              <a:xfrm>
                <a:off x="482210" y="3794064"/>
                <a:ext cx="6955459" cy="2143975"/>
                <a:chOff x="512803" y="3389933"/>
                <a:chExt cx="5296176" cy="2143975"/>
              </a:xfrm>
            </p:grpSpPr>
            <p:pic>
              <p:nvPicPr>
                <p:cNvPr id="1028" name="Picture 4" descr="Simple Birthday Cake clipart - Clipart World"/>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1111" y1="29464" x2="68889" y2="28125"/>
                              <a14:foregroundMark x1="40889" y1="22768" x2="57333" y2="21875"/>
                              <a14:foregroundMark x1="34667" y1="31250" x2="34667" y2="31250"/>
                              <a14:foregroundMark x1="51556" y1="32589" x2="51556" y2="32589"/>
                              <a14:foregroundMark x1="47111" y1="32589" x2="47111" y2="32589"/>
                              <a14:foregroundMark x1="62667" y1="32143" x2="62667" y2="32143"/>
                              <a14:foregroundMark x1="65778" y1="32143" x2="65778" y2="32143"/>
                              <a14:foregroundMark x1="23111" y1="45089" x2="23111" y2="45089"/>
                              <a14:foregroundMark x1="27111" y1="45089" x2="27111" y2="45089"/>
                              <a14:foregroundMark x1="34667" y1="46429" x2="34667" y2="46429"/>
                              <a14:foregroundMark x1="39111" y1="46429" x2="39111" y2="46429"/>
                              <a14:foregroundMark x1="47556" y1="46429" x2="47556" y2="46429"/>
                              <a14:foregroundMark x1="51111" y1="47321" x2="51111" y2="47321"/>
                              <a14:foregroundMark x1="60444" y1="46429" x2="60444" y2="46429"/>
                              <a14:foregroundMark x1="66222" y1="45536" x2="66222" y2="45536"/>
                              <a14:foregroundMark x1="72444" y1="44196" x2="72444" y2="44196"/>
                              <a14:foregroundMark x1="77333" y1="43750" x2="77333" y2="43750"/>
                              <a14:foregroundMark x1="41333" y1="22321" x2="41333" y2="22321"/>
                              <a14:foregroundMark x1="43556" y1="24107" x2="43556" y2="24107"/>
                              <a14:foregroundMark x1="55556" y1="25446" x2="55556" y2="25446"/>
                              <a14:foregroundMark x1="55556" y1="20536" x2="55556" y2="20536"/>
                            </a14:backgroundRemoval>
                          </a14:imgEffect>
                        </a14:imgLayer>
                      </a14:imgProps>
                    </a:ext>
                    <a:ext uri="{28A0092B-C50C-407E-A947-70E740481C1C}">
                      <a14:useLocalDpi xmlns:a14="http://schemas.microsoft.com/office/drawing/2010/main" val="0"/>
                    </a:ext>
                  </a:extLst>
                </a:blip>
                <a:srcRect/>
                <a:stretch>
                  <a:fillRect/>
                </a:stretch>
              </p:blipFill>
              <p:spPr bwMode="auto">
                <a:xfrm rot="20954764">
                  <a:off x="620174" y="3389933"/>
                  <a:ext cx="1212940" cy="1338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Cupcake Clipart Free Stock Photo - Public Domain Pictures"/>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889" b="94667" l="9778" r="92889"/>
                          </a14:imgEffect>
                        </a14:imgLayer>
                      </a14:imgProps>
                    </a:ext>
                    <a:ext uri="{28A0092B-C50C-407E-A947-70E740481C1C}">
                      <a14:useLocalDpi xmlns:a14="http://schemas.microsoft.com/office/drawing/2010/main" val="0"/>
                    </a:ext>
                  </a:extLst>
                </a:blip>
                <a:srcRect/>
                <a:stretch>
                  <a:fillRect/>
                </a:stretch>
              </p:blipFill>
              <p:spPr bwMode="auto">
                <a:xfrm rot="739795">
                  <a:off x="4495617" y="3579233"/>
                  <a:ext cx="963013" cy="1029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2803" y="4610578"/>
                  <a:ext cx="5296176" cy="923330"/>
                </a:xfrm>
                <a:prstGeom prst="rect">
                  <a:avLst/>
                </a:prstGeom>
                <a:noFill/>
              </p:spPr>
              <p:txBody>
                <a:bodyPr wrap="square" rtlCol="0">
                  <a:spAutoFit/>
                </a:bodyPr>
                <a:lstStyle/>
                <a:p>
                  <a:pPr algn="ctr"/>
                  <a:r>
                    <a:rPr lang="en-GB" b="1" dirty="0">
                      <a:latin typeface="Berlin Sans FB Demi" panose="020E0802020502020306" pitchFamily="34" charset="0"/>
                    </a:rPr>
                    <a:t>Come one and all to the Cake sale. Help us raise as much money by buying cakes which all goes towards helping kids who desperately need our aid. Prices range from £1 to 50p</a:t>
                  </a:r>
                </a:p>
              </p:txBody>
            </p:sp>
          </p:grpSp>
          <p:pic>
            <p:nvPicPr>
              <p:cNvPr id="1026" name="Picture 2" descr="Rendered Im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6546" y="4071919"/>
                <a:ext cx="3711444" cy="770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4" name="Picture 2" descr="Rendered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7563" y="5956034"/>
              <a:ext cx="7257962" cy="753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256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1C4182A-6075-4E52-B7C6-701552CC4BA3}"/>
              </a:ext>
            </a:extLst>
          </p:cNvPr>
          <p:cNvSpPr/>
          <p:nvPr/>
        </p:nvSpPr>
        <p:spPr>
          <a:xfrm>
            <a:off x="132522" y="1349306"/>
            <a:ext cx="11754678" cy="13636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5" name="Picture 12" descr="Joseph Leckie Academy - Homework Tim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552" y="104064"/>
            <a:ext cx="1201019" cy="10008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316404" y="223105"/>
            <a:ext cx="5800725" cy="685800"/>
          </a:xfrm>
          <a:prstGeom prst="rect">
            <a:avLst/>
          </a:prstGeom>
          <a:ln>
            <a:noFill/>
          </a:ln>
          <a:effectLst>
            <a:outerShdw blurRad="292100" dist="139700" dir="2700000" algn="tl" rotWithShape="0">
              <a:srgbClr val="333333">
                <a:alpha val="65000"/>
              </a:srgbClr>
            </a:outerShdw>
          </a:effectLst>
        </p:spPr>
      </p:pic>
      <p:pic>
        <p:nvPicPr>
          <p:cNvPr id="6" name="Picture 12" descr="Joseph Leckie Academy - Homework Tim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539" y="104065"/>
            <a:ext cx="1201019" cy="10008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ndered Image">
            <a:extLst>
              <a:ext uri="{FF2B5EF4-FFF2-40B4-BE49-F238E27FC236}">
                <a16:creationId xmlns:a16="http://schemas.microsoft.com/office/drawing/2014/main" id="{7A7C40EF-C620-4AB6-808A-91F9C1E3A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285" y="914257"/>
            <a:ext cx="5281206" cy="42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C1277FC4-045A-44D4-88BC-A6A0C42AF813}"/>
              </a:ext>
            </a:extLst>
          </p:cNvPr>
          <p:cNvGrpSpPr/>
          <p:nvPr/>
        </p:nvGrpSpPr>
        <p:grpSpPr>
          <a:xfrm>
            <a:off x="550240" y="2833609"/>
            <a:ext cx="11057808" cy="2338544"/>
            <a:chOff x="787301" y="1532358"/>
            <a:chExt cx="10546319" cy="2150296"/>
          </a:xfrm>
        </p:grpSpPr>
        <p:grpSp>
          <p:nvGrpSpPr>
            <p:cNvPr id="13" name="Group 12"/>
            <p:cNvGrpSpPr/>
            <p:nvPr/>
          </p:nvGrpSpPr>
          <p:grpSpPr>
            <a:xfrm>
              <a:off x="6311321" y="2990223"/>
              <a:ext cx="3902704" cy="604406"/>
              <a:chOff x="6471301" y="1495529"/>
              <a:chExt cx="4217207" cy="606006"/>
            </a:xfrm>
          </p:grpSpPr>
          <p:pic>
            <p:nvPicPr>
              <p:cNvPr id="1034" name="Picture 10" descr="Render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584" y="1601685"/>
                <a:ext cx="3666924" cy="4716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descr="KEEP CALM AND BEAT THE BUZZER - Keep Calm and Posters Generator, Maker For  Free - KeepCalmAndPosters.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15090">
                <a:off x="6471301" y="1495529"/>
                <a:ext cx="453920" cy="6060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87301" y="2131414"/>
              <a:ext cx="4942936" cy="656542"/>
              <a:chOff x="199214" y="1492059"/>
              <a:chExt cx="4942936" cy="656542"/>
            </a:xfrm>
          </p:grpSpPr>
          <p:pic>
            <p:nvPicPr>
              <p:cNvPr id="1028" name="Picture 4" descr="Render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889" y="1578926"/>
                <a:ext cx="3705337" cy="450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Yellow Sponge Clip Art, Sponge Clipart, Clip Art Sponge PNG Transparent  Clipart Image and PSD File for Free Download"/>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889" b="92889" l="0" r="100000"/>
                        </a14:imgEffect>
                      </a14:imgLayer>
                    </a14:imgProps>
                  </a:ext>
                  <a:ext uri="{28A0092B-C50C-407E-A947-70E740481C1C}">
                    <a14:useLocalDpi xmlns:a14="http://schemas.microsoft.com/office/drawing/2010/main" val="0"/>
                  </a:ext>
                </a:extLst>
              </a:blip>
              <a:srcRect/>
              <a:stretch>
                <a:fillRect/>
              </a:stretch>
            </p:blipFill>
            <p:spPr bwMode="auto">
              <a:xfrm rot="20467495">
                <a:off x="199214" y="1492059"/>
                <a:ext cx="624385" cy="624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Bucket Water Clipart - バケツ 水 イラスト - Png Download (#5249256)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631651">
                <a:off x="4514549" y="1521000"/>
                <a:ext cx="627601" cy="627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044384" y="2153909"/>
              <a:ext cx="5289236" cy="752402"/>
              <a:chOff x="174283" y="4377772"/>
              <a:chExt cx="5289236" cy="752402"/>
            </a:xfrm>
          </p:grpSpPr>
          <p:pic>
            <p:nvPicPr>
              <p:cNvPr id="1036" name="Picture 12" descr="Rendered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6277" y="4536530"/>
                <a:ext cx="3767196" cy="432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Download football clipart png photo | TOP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41" b="100000" l="0" r="100000">
                            <a14:foregroundMark x1="79730" y1="81498" x2="89640" y2="68722"/>
                          </a14:backgroundRemoval>
                        </a14:imgEffect>
                      </a14:imgLayer>
                    </a14:imgProps>
                  </a:ext>
                  <a:ext uri="{28A0092B-C50C-407E-A947-70E740481C1C}">
                    <a14:useLocalDpi xmlns:a14="http://schemas.microsoft.com/office/drawing/2010/main" val="0"/>
                  </a:ext>
                </a:extLst>
              </a:blip>
              <a:srcRect/>
              <a:stretch>
                <a:fillRect/>
              </a:stretch>
            </p:blipFill>
            <p:spPr bwMode="auto">
              <a:xfrm>
                <a:off x="174283" y="4377772"/>
                <a:ext cx="733525" cy="750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6" descr="Soccer-Goal clipart. #380230 | Graphics Factory"/>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13473" y="4380128"/>
                <a:ext cx="750046" cy="750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52996" y="2932607"/>
              <a:ext cx="5170686" cy="750047"/>
              <a:chOff x="6160572" y="4294365"/>
              <a:chExt cx="5514303" cy="842873"/>
            </a:xfrm>
          </p:grpSpPr>
          <p:pic>
            <p:nvPicPr>
              <p:cNvPr id="1038" name="Picture 14" descr="Rendered Im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90503" y="4465340"/>
                <a:ext cx="3841500" cy="5702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8" descr="Children in need – Broomhill School"/>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3778" y1="63111" x2="49333" y2="26667"/>
                          </a14:backgroundRemoval>
                        </a14:imgEffect>
                      </a14:imgLayer>
                    </a14:imgProps>
                  </a:ext>
                  <a:ext uri="{28A0092B-C50C-407E-A947-70E740481C1C}">
                    <a14:useLocalDpi xmlns:a14="http://schemas.microsoft.com/office/drawing/2010/main" val="0"/>
                  </a:ext>
                </a:extLst>
              </a:blip>
              <a:srcRect/>
              <a:stretch>
                <a:fillRect/>
              </a:stretch>
            </p:blipFill>
            <p:spPr bwMode="auto">
              <a:xfrm rot="20925659">
                <a:off x="6160572" y="4294365"/>
                <a:ext cx="829931" cy="829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8" descr="Children in need – Broomhill School"/>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3778" y1="63111" x2="49333" y2="26667"/>
                          </a14:backgroundRemoval>
                        </a14:imgEffect>
                      </a14:imgLayer>
                    </a14:imgProps>
                  </a:ext>
                  <a:ext uri="{28A0092B-C50C-407E-A947-70E740481C1C}">
                    <a14:useLocalDpi xmlns:a14="http://schemas.microsoft.com/office/drawing/2010/main" val="0"/>
                  </a:ext>
                </a:extLst>
              </a:blip>
              <a:srcRect/>
              <a:stretch>
                <a:fillRect/>
              </a:stretch>
            </p:blipFill>
            <p:spPr bwMode="auto">
              <a:xfrm rot="541720">
                <a:off x="10844944" y="4307307"/>
                <a:ext cx="829931" cy="829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22" name="Picture 4" descr="Rendered Image">
              <a:extLst>
                <a:ext uri="{FF2B5EF4-FFF2-40B4-BE49-F238E27FC236}">
                  <a16:creationId xmlns:a16="http://schemas.microsoft.com/office/drawing/2014/main" id="{99B342A1-E9EF-4FD7-A68C-04B502A2FD6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29875" y="1532358"/>
              <a:ext cx="5800726" cy="5210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25522886-CBBC-49CA-86F6-AC16575427DB}"/>
              </a:ext>
            </a:extLst>
          </p:cNvPr>
          <p:cNvSpPr txBox="1"/>
          <p:nvPr/>
        </p:nvSpPr>
        <p:spPr>
          <a:xfrm>
            <a:off x="304800" y="1430989"/>
            <a:ext cx="11420590" cy="1200329"/>
          </a:xfrm>
          <a:prstGeom prst="rect">
            <a:avLst/>
          </a:prstGeom>
          <a:noFill/>
        </p:spPr>
        <p:txBody>
          <a:bodyPr wrap="square" rtlCol="0">
            <a:spAutoFit/>
          </a:bodyPr>
          <a:lstStyle/>
          <a:p>
            <a:pPr algn="ctr"/>
            <a:r>
              <a:rPr lang="en-GB" sz="2400" b="1" dirty="0">
                <a:latin typeface="Berlin Sans FB Demi" panose="020E0802020502020306" pitchFamily="34" charset="0"/>
              </a:rPr>
              <a:t>The time of year has come around for Children In Need and the time has come for another event. Bring your £1 or 50p and come down, have some fun and help us raise money for those children who need our help.</a:t>
            </a:r>
          </a:p>
        </p:txBody>
      </p:sp>
      <p:grpSp>
        <p:nvGrpSpPr>
          <p:cNvPr id="30" name="Group 29">
            <a:extLst>
              <a:ext uri="{FF2B5EF4-FFF2-40B4-BE49-F238E27FC236}">
                <a16:creationId xmlns:a16="http://schemas.microsoft.com/office/drawing/2014/main" id="{870339E4-7EFB-4C4A-B95A-642192A5288D}"/>
              </a:ext>
            </a:extLst>
          </p:cNvPr>
          <p:cNvGrpSpPr/>
          <p:nvPr/>
        </p:nvGrpSpPr>
        <p:grpSpPr>
          <a:xfrm>
            <a:off x="278419" y="5292762"/>
            <a:ext cx="11601450" cy="1203933"/>
            <a:chOff x="263121" y="5417288"/>
            <a:chExt cx="11601450" cy="1203933"/>
          </a:xfrm>
        </p:grpSpPr>
        <p:pic>
          <p:nvPicPr>
            <p:cNvPr id="28" name="Picture 8" descr="Rendered Image">
              <a:extLst>
                <a:ext uri="{FF2B5EF4-FFF2-40B4-BE49-F238E27FC236}">
                  <a16:creationId xmlns:a16="http://schemas.microsoft.com/office/drawing/2014/main" id="{9FD8A1BA-0C0C-4267-8949-17158B7F90D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3121" y="5417288"/>
              <a:ext cx="116014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Rendered Image">
              <a:extLst>
                <a:ext uri="{FF2B5EF4-FFF2-40B4-BE49-F238E27FC236}">
                  <a16:creationId xmlns:a16="http://schemas.microsoft.com/office/drawing/2014/main" id="{818B9120-75B0-4156-A574-029C1CB2F80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01106" y="6011621"/>
              <a:ext cx="5676900" cy="609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ho invented basketball? - HISTORY">
            <a:extLst>
              <a:ext uri="{FF2B5EF4-FFF2-40B4-BE49-F238E27FC236}">
                <a16:creationId xmlns:a16="http://schemas.microsoft.com/office/drawing/2014/main" id="{81EBC171-ED24-3245-8930-3DFF566E3F1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82571" y="4411959"/>
            <a:ext cx="956855" cy="95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17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870 Remembrance Day Backgrounds Stock Photos, Pictures &amp;amp; Royalty-Free  Images - iStock">
            <a:extLst>
              <a:ext uri="{FF2B5EF4-FFF2-40B4-BE49-F238E27FC236}">
                <a16:creationId xmlns:a16="http://schemas.microsoft.com/office/drawing/2014/main" id="{F115C6CE-565E-C345-80A1-ECE4A0F5F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ED614D-27B0-284A-BDFB-14AEAF49D0DC}"/>
              </a:ext>
            </a:extLst>
          </p:cNvPr>
          <p:cNvSpPr>
            <a:spLocks noGrp="1"/>
          </p:cNvSpPr>
          <p:nvPr>
            <p:ph type="ctrTitle"/>
          </p:nvPr>
        </p:nvSpPr>
        <p:spPr>
          <a:xfrm>
            <a:off x="1680898" y="253082"/>
            <a:ext cx="9272788" cy="1179393"/>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txBody>
          <a:bodyPr>
            <a:normAutofit fontScale="90000"/>
          </a:bodyPr>
          <a:lstStyle/>
          <a:p>
            <a:r>
              <a:rPr lang="en-US" b="1" u="sng" dirty="0">
                <a:latin typeface="Bradley Hand" pitchFamily="2" charset="77"/>
              </a:rPr>
              <a:t>Poppy Making Competition</a:t>
            </a:r>
          </a:p>
        </p:txBody>
      </p:sp>
      <p:sp>
        <p:nvSpPr>
          <p:cNvPr id="3" name="Subtitle 2">
            <a:extLst>
              <a:ext uri="{FF2B5EF4-FFF2-40B4-BE49-F238E27FC236}">
                <a16:creationId xmlns:a16="http://schemas.microsoft.com/office/drawing/2014/main" id="{344670B2-F67C-4B4D-8B62-1B1566B921EC}"/>
              </a:ext>
            </a:extLst>
          </p:cNvPr>
          <p:cNvSpPr>
            <a:spLocks noGrp="1"/>
          </p:cNvSpPr>
          <p:nvPr>
            <p:ph type="subTitle" idx="1"/>
          </p:nvPr>
        </p:nvSpPr>
        <p:spPr>
          <a:xfrm>
            <a:off x="1386213" y="1685556"/>
            <a:ext cx="9862159" cy="28488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p:spPr>
        <p:txBody>
          <a:bodyPr>
            <a:normAutofit lnSpcReduction="10000"/>
          </a:bodyPr>
          <a:lstStyle/>
          <a:p>
            <a:r>
              <a:rPr lang="en-US" dirty="0">
                <a:latin typeface="Bradley Hand" pitchFamily="2" charset="77"/>
              </a:rPr>
              <a:t>To </a:t>
            </a:r>
            <a:r>
              <a:rPr lang="en-US" dirty="0" err="1">
                <a:latin typeface="Bradley Hand" pitchFamily="2" charset="77"/>
              </a:rPr>
              <a:t>honour</a:t>
            </a:r>
            <a:r>
              <a:rPr lang="en-US" dirty="0">
                <a:latin typeface="Bradley Hand" pitchFamily="2" charset="77"/>
              </a:rPr>
              <a:t> those who serve to defend our democratic freedoms and way of life, there will be a poppy making competition taking place in </a:t>
            </a:r>
            <a:r>
              <a:rPr lang="en-US" b="1" i="1" dirty="0">
                <a:latin typeface="Bradley Hand" pitchFamily="2" charset="77"/>
              </a:rPr>
              <a:t>Room 103 </a:t>
            </a:r>
            <a:r>
              <a:rPr lang="en-US" dirty="0">
                <a:latin typeface="Bradley Hand" pitchFamily="2" charset="77"/>
              </a:rPr>
              <a:t>on </a:t>
            </a:r>
            <a:r>
              <a:rPr lang="en-US" b="1" i="1" dirty="0">
                <a:latin typeface="Bradley Hand" pitchFamily="2" charset="77"/>
              </a:rPr>
              <a:t>Thursday, 11</a:t>
            </a:r>
            <a:r>
              <a:rPr lang="en-US" b="1" i="1" baseline="30000" dirty="0">
                <a:latin typeface="Bradley Hand" pitchFamily="2" charset="77"/>
              </a:rPr>
              <a:t>th</a:t>
            </a:r>
            <a:r>
              <a:rPr lang="en-US" b="1" i="1" dirty="0">
                <a:latin typeface="Bradley Hand" pitchFamily="2" charset="77"/>
              </a:rPr>
              <a:t> November. </a:t>
            </a:r>
            <a:br>
              <a:rPr lang="en-US" dirty="0">
                <a:latin typeface="Bradley Hand" pitchFamily="2" charset="77"/>
              </a:rPr>
            </a:br>
            <a:br>
              <a:rPr lang="en-US" dirty="0">
                <a:latin typeface="Bradley Hand" pitchFamily="2" charset="77"/>
              </a:rPr>
            </a:br>
            <a:r>
              <a:rPr lang="en-US" dirty="0">
                <a:latin typeface="Bradley Hand" pitchFamily="2" charset="77"/>
              </a:rPr>
              <a:t>Everything will be provided for you, so all you have to do is bring a bit of creativity! Prizes will be given for the top three designs.</a:t>
            </a:r>
            <a:br>
              <a:rPr lang="en-US" dirty="0">
                <a:latin typeface="Bradley Hand" pitchFamily="2" charset="77"/>
              </a:rPr>
            </a:br>
            <a:br>
              <a:rPr lang="en-US" dirty="0">
                <a:latin typeface="Bradley Hand" pitchFamily="2" charset="77"/>
              </a:rPr>
            </a:br>
            <a:r>
              <a:rPr lang="en-US" dirty="0">
                <a:latin typeface="Bradley Hand" pitchFamily="2" charset="77"/>
              </a:rPr>
              <a:t>Here are some examples of what you can make: </a:t>
            </a:r>
            <a:br>
              <a:rPr lang="en-US" sz="1800" dirty="0">
                <a:latin typeface="Bradley Hand" pitchFamily="2" charset="77"/>
              </a:rPr>
            </a:br>
            <a:endParaRPr lang="en-US" sz="1800" dirty="0">
              <a:latin typeface="Bradley Hand" pitchFamily="2" charset="77"/>
            </a:endParaRPr>
          </a:p>
        </p:txBody>
      </p:sp>
      <p:pic>
        <p:nvPicPr>
          <p:cNvPr id="1030" name="Picture 6" descr="Nursery &amp;amp; Infant Poppy competition - Westholme School">
            <a:extLst>
              <a:ext uri="{FF2B5EF4-FFF2-40B4-BE49-F238E27FC236}">
                <a16:creationId xmlns:a16="http://schemas.microsoft.com/office/drawing/2014/main" id="{D11C3FE4-A646-C244-83BC-0594AF223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723" y="1689803"/>
            <a:ext cx="6342061" cy="4756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2CB86B3B-04EA-D240-BB92-D9CC67A1D362}"/>
              </a:ext>
            </a:extLst>
          </p:cNvPr>
          <p:cNvSpPr txBox="1">
            <a:spLocks/>
          </p:cNvSpPr>
          <p:nvPr/>
        </p:nvSpPr>
        <p:spPr>
          <a:xfrm>
            <a:off x="8339463" y="5013874"/>
            <a:ext cx="3547737" cy="159104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Bradley Hand" pitchFamily="2" charset="77"/>
              </a:rPr>
              <a:t>See you on Thursday!</a:t>
            </a:r>
            <a:br>
              <a:rPr lang="en-US" sz="4400" dirty="0">
                <a:latin typeface="Bradley Hand" pitchFamily="2" charset="77"/>
              </a:rPr>
            </a:br>
            <a:endParaRPr lang="en-US" sz="4400" dirty="0">
              <a:latin typeface="Bradley Hand" pitchFamily="2" charset="77"/>
            </a:endParaRPr>
          </a:p>
        </p:txBody>
      </p:sp>
    </p:spTree>
    <p:extLst>
      <p:ext uri="{BB962C8B-B14F-4D97-AF65-F5344CB8AC3E}">
        <p14:creationId xmlns:p14="http://schemas.microsoft.com/office/powerpoint/2010/main" val="177654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linds(horizont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FA 22 to Bring HyperMotion Technology for Next-Gen Consoles, Stadia;  Releases on October 1 | Technology News">
            <a:extLst>
              <a:ext uri="{FF2B5EF4-FFF2-40B4-BE49-F238E27FC236}">
                <a16:creationId xmlns:a16="http://schemas.microsoft.com/office/drawing/2014/main" id="{9F6A3BE9-E513-8844-A1CF-2CF47C81E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5" r="22880" b="5306"/>
          <a:stretch/>
        </p:blipFill>
        <p:spPr bwMode="auto">
          <a:xfrm>
            <a:off x="182880" y="382233"/>
            <a:ext cx="3519543" cy="6093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066667" y="261257"/>
            <a:ext cx="7820533" cy="1200329"/>
          </a:xfrm>
          <a:prstGeom prst="rect">
            <a:avLst/>
          </a:prstGeom>
          <a:solidFill>
            <a:schemeClr val="accent5">
              <a:lumMod val="40000"/>
              <a:lumOff val="60000"/>
            </a:schemeClr>
          </a:solidFill>
          <a:ln>
            <a:solidFill>
              <a:schemeClr val="tx1"/>
            </a:solidFill>
          </a:ln>
        </p:spPr>
        <p:txBody>
          <a:bodyPr wrap="square" rtlCol="0">
            <a:spAutoFit/>
          </a:bodyPr>
          <a:lstStyle/>
          <a:p>
            <a:r>
              <a:rPr lang="en-GB" sz="7200" b="1" i="1" dirty="0"/>
              <a:t>FIFA 22 Tournament</a:t>
            </a:r>
          </a:p>
        </p:txBody>
      </p:sp>
      <p:sp>
        <p:nvSpPr>
          <p:cNvPr id="6" name="TextBox 5">
            <a:extLst>
              <a:ext uri="{FF2B5EF4-FFF2-40B4-BE49-F238E27FC236}">
                <a16:creationId xmlns:a16="http://schemas.microsoft.com/office/drawing/2014/main" id="{39CA6D35-2702-4DB0-8762-7AC06BF5E6FB}"/>
              </a:ext>
            </a:extLst>
          </p:cNvPr>
          <p:cNvSpPr txBox="1"/>
          <p:nvPr/>
        </p:nvSpPr>
        <p:spPr>
          <a:xfrm>
            <a:off x="3980329" y="2003457"/>
            <a:ext cx="8028791" cy="2246769"/>
          </a:xfrm>
          <a:prstGeom prst="rect">
            <a:avLst/>
          </a:prstGeom>
          <a:solidFill>
            <a:srgbClr val="CEB6DE"/>
          </a:solidFill>
          <a:ln>
            <a:solidFill>
              <a:schemeClr val="tx1"/>
            </a:solidFill>
          </a:ln>
        </p:spPr>
        <p:txBody>
          <a:bodyPr wrap="square" rtlCol="0">
            <a:spAutoFit/>
          </a:bodyPr>
          <a:lstStyle/>
          <a:p>
            <a:pPr marL="457200" indent="-457200">
              <a:buFont typeface="Arial" panose="020B0604020202020204" pitchFamily="34" charset="0"/>
              <a:buChar char="•"/>
            </a:pPr>
            <a:r>
              <a:rPr lang="en-GB" sz="2800" b="1" dirty="0">
                <a:latin typeface="+mj-lt"/>
                <a:cs typeface="Arial" panose="020B0604020202020204" pitchFamily="34" charset="0"/>
              </a:rPr>
              <a:t>Register with Mr Potter, Mr Giles or Mr Barron</a:t>
            </a:r>
          </a:p>
          <a:p>
            <a:pPr marL="457200" indent="-457200">
              <a:buFont typeface="Arial" panose="020B0604020202020204" pitchFamily="34" charset="0"/>
              <a:buChar char="•"/>
            </a:pPr>
            <a:r>
              <a:rPr lang="en-GB" sz="2800" b="1" dirty="0">
                <a:latin typeface="+mj-lt"/>
                <a:cs typeface="Arial" panose="020B0604020202020204" pitchFamily="34" charset="0"/>
              </a:rPr>
              <a:t>It will be taking place in Room 204 </a:t>
            </a:r>
          </a:p>
          <a:p>
            <a:pPr marL="457200" indent="-457200">
              <a:buFont typeface="Arial" panose="020B0604020202020204" pitchFamily="34" charset="0"/>
              <a:buChar char="•"/>
            </a:pPr>
            <a:r>
              <a:rPr lang="en-GB" sz="2800" b="1" dirty="0">
                <a:latin typeface="+mj-lt"/>
                <a:cs typeface="Arial" panose="020B0604020202020204" pitchFamily="34" charset="0"/>
              </a:rPr>
              <a:t>Boys and girls, novices and experts all welcome!</a:t>
            </a:r>
          </a:p>
          <a:p>
            <a:pPr marL="457200" indent="-457200">
              <a:buFont typeface="Arial" panose="020B0604020202020204" pitchFamily="34" charset="0"/>
              <a:buChar char="•"/>
            </a:pPr>
            <a:r>
              <a:rPr lang="en-GB" sz="2800" b="1" dirty="0">
                <a:latin typeface="+mj-lt"/>
                <a:cs typeface="Arial" panose="020B0604020202020204" pitchFamily="34" charset="0"/>
              </a:rPr>
              <a:t>Play as a team of two or on your own</a:t>
            </a:r>
          </a:p>
          <a:p>
            <a:endParaRPr lang="en-GB" sz="2800" b="1" dirty="0">
              <a:latin typeface="+mj-lt"/>
              <a:cs typeface="Arial" panose="020B0604020202020204" pitchFamily="34" charset="0"/>
            </a:endParaRPr>
          </a:p>
        </p:txBody>
      </p:sp>
      <p:sp>
        <p:nvSpPr>
          <p:cNvPr id="8" name="TextBox 7">
            <a:extLst>
              <a:ext uri="{FF2B5EF4-FFF2-40B4-BE49-F238E27FC236}">
                <a16:creationId xmlns:a16="http://schemas.microsoft.com/office/drawing/2014/main" id="{50DDCC25-D9A5-984A-9071-48D1DC956007}"/>
              </a:ext>
            </a:extLst>
          </p:cNvPr>
          <p:cNvSpPr txBox="1"/>
          <p:nvPr/>
        </p:nvSpPr>
        <p:spPr>
          <a:xfrm>
            <a:off x="7697372" y="4659885"/>
            <a:ext cx="4189828" cy="1815882"/>
          </a:xfrm>
          <a:prstGeom prst="rect">
            <a:avLst/>
          </a:prstGeom>
          <a:solidFill>
            <a:srgbClr val="FFC5F8"/>
          </a:solidFill>
          <a:ln>
            <a:solidFill>
              <a:schemeClr val="tx1"/>
            </a:solidFill>
          </a:ln>
        </p:spPr>
        <p:txBody>
          <a:bodyPr wrap="square" rtlCol="0">
            <a:spAutoFit/>
          </a:bodyPr>
          <a:lstStyle/>
          <a:p>
            <a:r>
              <a:rPr lang="en-US" sz="2800" dirty="0"/>
              <a:t>Year 7 – 17</a:t>
            </a:r>
            <a:r>
              <a:rPr lang="en-US" sz="2800" baseline="30000" dirty="0"/>
              <a:t>th</a:t>
            </a:r>
            <a:r>
              <a:rPr lang="en-US" sz="2800" dirty="0"/>
              <a:t> November</a:t>
            </a:r>
          </a:p>
          <a:p>
            <a:r>
              <a:rPr lang="en-US" sz="2800" dirty="0"/>
              <a:t>Year 8 – 24</a:t>
            </a:r>
            <a:r>
              <a:rPr lang="en-US" sz="2800" baseline="30000" dirty="0"/>
              <a:t>th</a:t>
            </a:r>
            <a:r>
              <a:rPr lang="en-US" sz="2800" dirty="0"/>
              <a:t> November</a:t>
            </a:r>
          </a:p>
          <a:p>
            <a:r>
              <a:rPr lang="en-US" sz="2800" dirty="0"/>
              <a:t>Year 9 – 1</a:t>
            </a:r>
            <a:r>
              <a:rPr lang="en-US" sz="2800" baseline="30000" dirty="0"/>
              <a:t>st</a:t>
            </a:r>
            <a:r>
              <a:rPr lang="en-US" sz="2800" dirty="0"/>
              <a:t> December</a:t>
            </a:r>
          </a:p>
          <a:p>
            <a:r>
              <a:rPr lang="en-US" sz="2800" dirty="0"/>
              <a:t>Year 10 – 8</a:t>
            </a:r>
            <a:r>
              <a:rPr lang="en-US" sz="2800" baseline="30000" dirty="0"/>
              <a:t>th</a:t>
            </a:r>
            <a:r>
              <a:rPr lang="en-US" sz="2800" dirty="0"/>
              <a:t> December</a:t>
            </a:r>
          </a:p>
        </p:txBody>
      </p:sp>
      <p:pic>
        <p:nvPicPr>
          <p:cNvPr id="1030" name="Picture 6" descr="FIFA 22 (PS4) : Amazon.co.uk: PC &amp;amp; Video Games">
            <a:extLst>
              <a:ext uri="{FF2B5EF4-FFF2-40B4-BE49-F238E27FC236}">
                <a16:creationId xmlns:a16="http://schemas.microsoft.com/office/drawing/2014/main" id="{209EC5A0-C29B-7846-8EDD-CBE8CAB05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8069" y="4430728"/>
            <a:ext cx="1803656" cy="22467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20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6589" y="283585"/>
            <a:ext cx="10222297" cy="6179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b="1" u="sng" dirty="0"/>
              <a:t>A New Points Total has Arrived…</a:t>
            </a:r>
          </a:p>
        </p:txBody>
      </p:sp>
      <p:sp>
        <p:nvSpPr>
          <p:cNvPr id="7" name="Scroll: Vertical 6">
            <a:extLst>
              <a:ext uri="{FF2B5EF4-FFF2-40B4-BE49-F238E27FC236}">
                <a16:creationId xmlns:a16="http://schemas.microsoft.com/office/drawing/2014/main" id="{F6B2054A-5FD2-4985-922E-A8B41E520F1F}"/>
              </a:ext>
            </a:extLst>
          </p:cNvPr>
          <p:cNvSpPr/>
          <p:nvPr/>
        </p:nvSpPr>
        <p:spPr>
          <a:xfrm>
            <a:off x="8409857" y="1721000"/>
            <a:ext cx="3706238" cy="4395618"/>
          </a:xfrm>
          <a:prstGeom prst="verticalScroll">
            <a:avLst/>
          </a:prstGeom>
          <a:solidFill>
            <a:srgbClr val="DEC1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latin typeface="Script MT Bold" panose="03040602040607080904" pitchFamily="66" charset="0"/>
              </a:rPr>
              <a:t>Remember- It’s not too late to keep getting involved and winning points for your house!</a:t>
            </a:r>
            <a:endParaRPr lang="en-GB" sz="2400" dirty="0">
              <a:solidFill>
                <a:schemeClr val="tx1"/>
              </a:solidFill>
              <a:latin typeface="Script MT Bold" panose="03040602040607080904" pitchFamily="66" charset="0"/>
            </a:endParaRPr>
          </a:p>
          <a:p>
            <a:pPr algn="ctr"/>
            <a:r>
              <a:rPr lang="en-US" sz="2400" dirty="0">
                <a:solidFill>
                  <a:schemeClr val="tx1"/>
                </a:solidFill>
                <a:latin typeface="Script MT Bold"/>
              </a:rPr>
              <a:t>40 points for first</a:t>
            </a:r>
          </a:p>
          <a:p>
            <a:pPr algn="ctr"/>
            <a:r>
              <a:rPr lang="en-US" sz="2400" dirty="0">
                <a:solidFill>
                  <a:schemeClr val="tx1"/>
                </a:solidFill>
                <a:latin typeface="Script MT Bold"/>
              </a:rPr>
              <a:t>30 points for second</a:t>
            </a:r>
          </a:p>
          <a:p>
            <a:pPr algn="ctr"/>
            <a:r>
              <a:rPr lang="en-US" sz="2400" dirty="0">
                <a:solidFill>
                  <a:schemeClr val="tx1"/>
                </a:solidFill>
                <a:latin typeface="Script MT Bold"/>
              </a:rPr>
              <a:t>20 points for third</a:t>
            </a:r>
          </a:p>
          <a:p>
            <a:pPr algn="ctr"/>
            <a:r>
              <a:rPr lang="en-US" sz="2400" dirty="0">
                <a:solidFill>
                  <a:schemeClr val="tx1"/>
                </a:solidFill>
                <a:latin typeface="Script MT Bold"/>
              </a:rPr>
              <a:t>10 points for any competition entry!</a:t>
            </a:r>
          </a:p>
        </p:txBody>
      </p:sp>
      <p:pic>
        <p:nvPicPr>
          <p:cNvPr id="2" name="Picture 3" descr="Graphical user interface, application, PowerPoint&#10;&#10;Description automatically generated">
            <a:extLst>
              <a:ext uri="{FF2B5EF4-FFF2-40B4-BE49-F238E27FC236}">
                <a16:creationId xmlns:a16="http://schemas.microsoft.com/office/drawing/2014/main" id="{CA36BB90-8FEC-4659-BB34-A4034625DD27}"/>
              </a:ext>
            </a:extLst>
          </p:cNvPr>
          <p:cNvPicPr>
            <a:picLocks noChangeAspect="1"/>
          </p:cNvPicPr>
          <p:nvPr/>
        </p:nvPicPr>
        <p:blipFill rotWithShape="1">
          <a:blip r:embed="rId2"/>
          <a:srcRect l="36708" t="25904" r="1987" b="16416"/>
          <a:stretch/>
        </p:blipFill>
        <p:spPr>
          <a:xfrm>
            <a:off x="366713" y="1214438"/>
            <a:ext cx="7723743" cy="4566128"/>
          </a:xfrm>
          <a:prstGeom prst="rect">
            <a:avLst/>
          </a:prstGeom>
        </p:spPr>
      </p:pic>
      <p:pic>
        <p:nvPicPr>
          <p:cNvPr id="4" name="Picture 5" descr="Graphical user interface, application&#10;&#10;Description automatically generated">
            <a:extLst>
              <a:ext uri="{FF2B5EF4-FFF2-40B4-BE49-F238E27FC236}">
                <a16:creationId xmlns:a16="http://schemas.microsoft.com/office/drawing/2014/main" id="{3E2B2940-DD66-45BE-B969-2E434754A516}"/>
              </a:ext>
            </a:extLst>
          </p:cNvPr>
          <p:cNvPicPr>
            <a:picLocks noChangeAspect="1"/>
          </p:cNvPicPr>
          <p:nvPr/>
        </p:nvPicPr>
        <p:blipFill rotWithShape="1">
          <a:blip r:embed="rId3"/>
          <a:srcRect l="36544" t="25085" r="1706" b="18644"/>
          <a:stretch/>
        </p:blipFill>
        <p:spPr>
          <a:xfrm>
            <a:off x="373701" y="1162769"/>
            <a:ext cx="7943267" cy="4537182"/>
          </a:xfrm>
          <a:prstGeom prst="rect">
            <a:avLst/>
          </a:prstGeom>
        </p:spPr>
      </p:pic>
      <p:pic>
        <p:nvPicPr>
          <p:cNvPr id="6" name="Picture 7" descr="Graphical user interface, application&#10;&#10;Description automatically generated">
            <a:extLst>
              <a:ext uri="{FF2B5EF4-FFF2-40B4-BE49-F238E27FC236}">
                <a16:creationId xmlns:a16="http://schemas.microsoft.com/office/drawing/2014/main" id="{3B07761F-D3E0-4791-B6DD-361463DEF3C4}"/>
              </a:ext>
            </a:extLst>
          </p:cNvPr>
          <p:cNvPicPr>
            <a:picLocks noChangeAspect="1"/>
          </p:cNvPicPr>
          <p:nvPr/>
        </p:nvPicPr>
        <p:blipFill rotWithShape="1">
          <a:blip r:embed="rId4"/>
          <a:srcRect l="35578" t="26648" r="2072" b="20107"/>
          <a:stretch/>
        </p:blipFill>
        <p:spPr>
          <a:xfrm>
            <a:off x="123646" y="1263411"/>
            <a:ext cx="8547333" cy="4534798"/>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B8ADA2B0-7FFB-4654-BAAD-F9446AA28378}"/>
              </a:ext>
            </a:extLst>
          </p:cNvPr>
          <p:cNvPicPr>
            <a:picLocks noChangeAspect="1"/>
          </p:cNvPicPr>
          <p:nvPr/>
        </p:nvPicPr>
        <p:blipFill rotWithShape="1">
          <a:blip r:embed="rId5"/>
          <a:srcRect l="36174" t="26316" r="2023" b="18005"/>
          <a:stretch/>
        </p:blipFill>
        <p:spPr>
          <a:xfrm>
            <a:off x="339306" y="1220280"/>
            <a:ext cx="8126702" cy="4580381"/>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8B644B3C-95C9-4195-86DA-9AC5B884B03A}"/>
              </a:ext>
            </a:extLst>
          </p:cNvPr>
          <p:cNvPicPr>
            <a:picLocks noChangeAspect="1"/>
          </p:cNvPicPr>
          <p:nvPr/>
        </p:nvPicPr>
        <p:blipFill rotWithShape="1">
          <a:blip r:embed="rId6"/>
          <a:srcRect l="35163" t="26722" r="1887" b="18182"/>
          <a:stretch/>
        </p:blipFill>
        <p:spPr>
          <a:xfrm>
            <a:off x="123646" y="1249035"/>
            <a:ext cx="8346120" cy="4537308"/>
          </a:xfrm>
          <a:prstGeom prst="rect">
            <a:avLst/>
          </a:prstGeom>
        </p:spPr>
      </p:pic>
    </p:spTree>
    <p:extLst>
      <p:ext uri="{BB962C8B-B14F-4D97-AF65-F5344CB8AC3E}">
        <p14:creationId xmlns:p14="http://schemas.microsoft.com/office/powerpoint/2010/main" val="21923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5958C2-D9C1-4461-BD02-1CCC6A5078F6}"/>
              </a:ext>
            </a:extLst>
          </p:cNvPr>
          <p:cNvSpPr txBox="1"/>
          <p:nvPr/>
        </p:nvSpPr>
        <p:spPr>
          <a:xfrm>
            <a:off x="330740" y="194311"/>
            <a:ext cx="11556460" cy="1031051"/>
          </a:xfrm>
          <a:prstGeom prst="rect">
            <a:avLst/>
          </a:prstGeom>
          <a:solidFill>
            <a:schemeClr val="accent2"/>
          </a:solidFill>
          <a:ln>
            <a:solidFill>
              <a:schemeClr val="tx2"/>
            </a:solidFill>
          </a:ln>
        </p:spPr>
        <p:txBody>
          <a:bodyPr wrap="square" rtlCol="0">
            <a:spAutoFit/>
          </a:bodyPr>
          <a:lstStyle/>
          <a:p>
            <a:r>
              <a:rPr lang="en-GB" sz="6100" dirty="0">
                <a:latin typeface="+mj-lt"/>
              </a:rPr>
              <a:t>KS3 Residential Trip 2022</a:t>
            </a:r>
          </a:p>
        </p:txBody>
      </p:sp>
      <p:sp>
        <p:nvSpPr>
          <p:cNvPr id="3" name="TextBox 2">
            <a:extLst>
              <a:ext uri="{FF2B5EF4-FFF2-40B4-BE49-F238E27FC236}">
                <a16:creationId xmlns:a16="http://schemas.microsoft.com/office/drawing/2014/main" id="{2D367994-6BB9-43D1-960B-F1C7DE1D03D4}"/>
              </a:ext>
            </a:extLst>
          </p:cNvPr>
          <p:cNvSpPr txBox="1"/>
          <p:nvPr/>
        </p:nvSpPr>
        <p:spPr>
          <a:xfrm>
            <a:off x="2134420" y="1267678"/>
            <a:ext cx="7923161" cy="4893647"/>
          </a:xfrm>
          <a:prstGeom prst="rect">
            <a:avLst/>
          </a:prstGeom>
          <a:solidFill>
            <a:schemeClr val="accent6">
              <a:lumMod val="60000"/>
              <a:lumOff val="40000"/>
            </a:schemeClr>
          </a:solidFill>
          <a:ln>
            <a:solidFill>
              <a:schemeClr val="tx2"/>
            </a:solidFill>
          </a:ln>
        </p:spPr>
        <p:txBody>
          <a:bodyPr wrap="square" rtlCol="0">
            <a:spAutoFit/>
          </a:bodyPr>
          <a:lstStyle/>
          <a:p>
            <a:r>
              <a:rPr lang="en-GB" sz="4000" dirty="0"/>
              <a:t>Two nights away staying in Shropshire.</a:t>
            </a:r>
          </a:p>
          <a:p>
            <a:r>
              <a:rPr lang="en-GB" sz="4000" dirty="0"/>
              <a:t>Loads of fun </a:t>
            </a:r>
            <a:r>
              <a:rPr lang="en-GB" sz="4000" dirty="0" err="1"/>
              <a:t>activites</a:t>
            </a:r>
            <a:r>
              <a:rPr lang="en-GB" sz="4000" dirty="0"/>
              <a:t> such as climbing, caving, quad biking, raft building, orienteering, team building, quizzes.</a:t>
            </a:r>
          </a:p>
          <a:p>
            <a:r>
              <a:rPr lang="en-GB" sz="3600" b="1" dirty="0"/>
              <a:t>Leaving Monday 30</a:t>
            </a:r>
            <a:r>
              <a:rPr lang="en-GB" sz="3600" b="1" baseline="30000" dirty="0"/>
              <a:t>th</a:t>
            </a:r>
            <a:r>
              <a:rPr lang="en-GB" sz="3600" b="1" dirty="0"/>
              <a:t> May returning Wednesday 1</a:t>
            </a:r>
            <a:r>
              <a:rPr lang="en-GB" sz="3600" b="1" baseline="30000" dirty="0"/>
              <a:t>st</a:t>
            </a:r>
            <a:r>
              <a:rPr lang="en-GB" sz="3600" b="1" dirty="0"/>
              <a:t> June 2021</a:t>
            </a:r>
          </a:p>
        </p:txBody>
      </p:sp>
      <p:pic>
        <p:nvPicPr>
          <p:cNvPr id="1036" name="Picture 12" descr="Adventure sports jobs with PGL">
            <a:extLst>
              <a:ext uri="{FF2B5EF4-FFF2-40B4-BE49-F238E27FC236}">
                <a16:creationId xmlns:a16="http://schemas.microsoft.com/office/drawing/2014/main" id="{4595BB7D-B7C5-499A-B21E-DF3929E6A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72"/>
          <a:stretch/>
        </p:blipFill>
        <p:spPr bwMode="auto">
          <a:xfrm>
            <a:off x="10134600" y="1309849"/>
            <a:ext cx="2057400" cy="1630081"/>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0A4BCF7-D1DD-4E66-916E-0B71D27760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2827" y="5478310"/>
            <a:ext cx="2972556" cy="187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7B5AE6-F329-44A8-9C9F-ACC223A7D17A}"/>
              </a:ext>
            </a:extLst>
          </p:cNvPr>
          <p:cNvPicPr>
            <a:picLocks noChangeAspect="1"/>
          </p:cNvPicPr>
          <p:nvPr/>
        </p:nvPicPr>
        <p:blipFill>
          <a:blip r:embed="rId4"/>
          <a:stretch>
            <a:fillRect/>
          </a:stretch>
        </p:blipFill>
        <p:spPr>
          <a:xfrm>
            <a:off x="9047963" y="3963893"/>
            <a:ext cx="3019367" cy="1873520"/>
          </a:xfrm>
          <a:prstGeom prst="rect">
            <a:avLst/>
          </a:prstGeom>
          <a:ln>
            <a:solidFill>
              <a:schemeClr val="tx1"/>
            </a:solidFill>
          </a:ln>
        </p:spPr>
      </p:pic>
      <p:pic>
        <p:nvPicPr>
          <p:cNvPr id="14" name="Picture 4" descr="Climbing">
            <a:extLst>
              <a:ext uri="{FF2B5EF4-FFF2-40B4-BE49-F238E27FC236}">
                <a16:creationId xmlns:a16="http://schemas.microsoft.com/office/drawing/2014/main" id="{7B047CF8-98AF-469D-B86C-C3C8E85ED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34" y="3719987"/>
            <a:ext cx="3432635" cy="1930857"/>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03B26F-B2DC-41A3-A031-91B23968DB09}"/>
              </a:ext>
            </a:extLst>
          </p:cNvPr>
          <p:cNvPicPr>
            <a:picLocks noChangeAspect="1"/>
          </p:cNvPicPr>
          <p:nvPr/>
        </p:nvPicPr>
        <p:blipFill>
          <a:blip r:embed="rId6"/>
          <a:stretch>
            <a:fillRect/>
          </a:stretch>
        </p:blipFill>
        <p:spPr>
          <a:xfrm>
            <a:off x="9730385" y="2878011"/>
            <a:ext cx="2400479" cy="1349069"/>
          </a:xfrm>
          <a:prstGeom prst="rect">
            <a:avLst/>
          </a:prstGeom>
          <a:ln>
            <a:solidFill>
              <a:schemeClr val="tx1"/>
            </a:solidFill>
          </a:ln>
        </p:spPr>
      </p:pic>
      <p:pic>
        <p:nvPicPr>
          <p:cNvPr id="16" name="Picture 8" descr="All-Terrain Vehicles">
            <a:extLst>
              <a:ext uri="{FF2B5EF4-FFF2-40B4-BE49-F238E27FC236}">
                <a16:creationId xmlns:a16="http://schemas.microsoft.com/office/drawing/2014/main" id="{5DB70624-676E-4641-A202-7E404411E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82" y="5098683"/>
            <a:ext cx="2870761" cy="1614803"/>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7" name="Picture 14" descr="Archery">
            <a:extLst>
              <a:ext uri="{FF2B5EF4-FFF2-40B4-BE49-F238E27FC236}">
                <a16:creationId xmlns:a16="http://schemas.microsoft.com/office/drawing/2014/main" id="{CCB1CF29-3FA7-4FDA-80C6-CAAF25A7D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82" y="1387546"/>
            <a:ext cx="3896754" cy="21919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C6CC0C-DF26-46FF-8D32-2D0E262A0212}"/>
              </a:ext>
            </a:extLst>
          </p:cNvPr>
          <p:cNvSpPr txBox="1"/>
          <p:nvPr/>
        </p:nvSpPr>
        <p:spPr>
          <a:xfrm>
            <a:off x="2005182" y="1267678"/>
            <a:ext cx="8051984" cy="5078313"/>
          </a:xfrm>
          <a:prstGeom prst="rect">
            <a:avLst/>
          </a:prstGeom>
          <a:solidFill>
            <a:srgbClr val="F2854B"/>
          </a:solidFill>
          <a:ln w="28575">
            <a:solidFill>
              <a:schemeClr val="tx1"/>
            </a:solidFill>
          </a:ln>
        </p:spPr>
        <p:txBody>
          <a:bodyPr wrap="square" rtlCol="0">
            <a:spAutoFit/>
          </a:bodyPr>
          <a:lstStyle/>
          <a:p>
            <a:r>
              <a:rPr lang="en-GB" sz="2700" dirty="0"/>
              <a:t>Letters with all details available from Ms Stead (307 KWB)</a:t>
            </a:r>
          </a:p>
          <a:p>
            <a:r>
              <a:rPr lang="en-GB" sz="2700" dirty="0"/>
              <a:t>100 places between Y7 and 8 – trip open to girls and boys</a:t>
            </a:r>
          </a:p>
          <a:p>
            <a:endParaRPr lang="en-GB" sz="2700" dirty="0"/>
          </a:p>
          <a:p>
            <a:r>
              <a:rPr lang="en-GB" sz="2700" dirty="0"/>
              <a:t>First come first served – get your permission slips signed and in quickly!</a:t>
            </a:r>
          </a:p>
          <a:p>
            <a:endParaRPr lang="en-GB" sz="2700" dirty="0"/>
          </a:p>
          <a:p>
            <a:r>
              <a:rPr lang="en-GB" sz="2700" dirty="0"/>
              <a:t>Places awarded on a first come first served basis</a:t>
            </a:r>
          </a:p>
          <a:p>
            <a:r>
              <a:rPr lang="en-GB" sz="2700" dirty="0"/>
              <a:t>Wonderful Opportunity not to be missed</a:t>
            </a:r>
          </a:p>
          <a:p>
            <a:endParaRPr lang="en-GB" sz="2700" dirty="0"/>
          </a:p>
          <a:p>
            <a:r>
              <a:rPr lang="en-GB" sz="2700" dirty="0"/>
              <a:t>More information from Ms Stead (307 KWB)</a:t>
            </a:r>
          </a:p>
        </p:txBody>
      </p:sp>
    </p:spTree>
    <p:extLst>
      <p:ext uri="{BB962C8B-B14F-4D97-AF65-F5344CB8AC3E}">
        <p14:creationId xmlns:p14="http://schemas.microsoft.com/office/powerpoint/2010/main" val="34611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Polar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23" y="90741"/>
            <a:ext cx="1447137" cy="1447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88381" y="108668"/>
            <a:ext cx="10039793" cy="1237125"/>
          </a:xfrm>
          <a:prstGeom prst="rect">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House Competition to Design a flag for Antarctica</a:t>
            </a:r>
          </a:p>
        </p:txBody>
      </p:sp>
      <p:sp>
        <p:nvSpPr>
          <p:cNvPr id="6" name="Title 5"/>
          <p:cNvSpPr>
            <a:spLocks noGrp="1"/>
          </p:cNvSpPr>
          <p:nvPr>
            <p:ph type="ctrTitle"/>
          </p:nvPr>
        </p:nvSpPr>
        <p:spPr>
          <a:xfrm>
            <a:off x="59736" y="1609871"/>
            <a:ext cx="6281394" cy="19921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GB" sz="3600" dirty="0">
                <a:solidFill>
                  <a:schemeClr val="tx1"/>
                </a:solidFill>
                <a:latin typeface="Century Gothic" panose="020B0502020202020204" pitchFamily="34" charset="0"/>
              </a:rPr>
              <a:t>Imagine designing a flag that will be taken to Antarctica by a scientist. Now is your chance!</a:t>
            </a:r>
          </a:p>
        </p:txBody>
      </p:sp>
      <p:sp>
        <p:nvSpPr>
          <p:cNvPr id="7" name="Title 5"/>
          <p:cNvSpPr txBox="1">
            <a:spLocks/>
          </p:cNvSpPr>
          <p:nvPr/>
        </p:nvSpPr>
        <p:spPr>
          <a:xfrm>
            <a:off x="70734" y="3674031"/>
            <a:ext cx="6270396" cy="1319388"/>
          </a:xfrm>
          <a:prstGeom prst="rect">
            <a:avLst/>
          </a:prstGeom>
          <a:solidFill>
            <a:schemeClr val="accent5">
              <a:lumMod val="60000"/>
              <a:lumOff val="4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1800" b="1" u="sng" dirty="0">
                <a:solidFill>
                  <a:schemeClr val="tx1"/>
                </a:solidFill>
                <a:latin typeface="Century Gothic" panose="020B0502020202020204" pitchFamily="34" charset="0"/>
              </a:rPr>
              <a:t>WINNING DESIGN WILL BE TAKEN TO ANTARCTICA! </a:t>
            </a:r>
          </a:p>
          <a:p>
            <a:r>
              <a:rPr lang="en-GB" sz="1800" b="1" u="sng" dirty="0">
                <a:solidFill>
                  <a:schemeClr val="tx1"/>
                </a:solidFill>
                <a:latin typeface="Century Gothic" panose="020B0502020202020204" pitchFamily="34" charset="0"/>
              </a:rPr>
              <a:t>1</a:t>
            </a:r>
            <a:r>
              <a:rPr lang="en-GB" sz="1800" b="1" u="sng" baseline="30000" dirty="0">
                <a:solidFill>
                  <a:schemeClr val="tx1"/>
                </a:solidFill>
                <a:latin typeface="Century Gothic" panose="020B0502020202020204" pitchFamily="34" charset="0"/>
              </a:rPr>
              <a:t>st</a:t>
            </a:r>
            <a:r>
              <a:rPr lang="en-GB" sz="1800" b="1" u="sng" dirty="0">
                <a:solidFill>
                  <a:schemeClr val="tx1"/>
                </a:solidFill>
                <a:latin typeface="Century Gothic" panose="020B0502020202020204" pitchFamily="34" charset="0"/>
              </a:rPr>
              <a:t> 2</a:t>
            </a:r>
            <a:r>
              <a:rPr lang="en-GB" sz="1800" b="1" u="sng" baseline="30000" dirty="0">
                <a:solidFill>
                  <a:schemeClr val="tx1"/>
                </a:solidFill>
                <a:latin typeface="Century Gothic" panose="020B0502020202020204" pitchFamily="34" charset="0"/>
              </a:rPr>
              <a:t>nd</a:t>
            </a:r>
            <a:r>
              <a:rPr lang="en-GB" sz="1800" b="1" u="sng" dirty="0">
                <a:solidFill>
                  <a:schemeClr val="tx1"/>
                </a:solidFill>
                <a:latin typeface="Century Gothic" panose="020B0502020202020204" pitchFamily="34" charset="0"/>
              </a:rPr>
              <a:t> and 3</a:t>
            </a:r>
            <a:r>
              <a:rPr lang="en-GB" sz="1800" b="1" u="sng" baseline="30000" dirty="0">
                <a:solidFill>
                  <a:schemeClr val="tx1"/>
                </a:solidFill>
                <a:latin typeface="Century Gothic" panose="020B0502020202020204" pitchFamily="34" charset="0"/>
              </a:rPr>
              <a:t>rd</a:t>
            </a:r>
            <a:r>
              <a:rPr lang="en-GB" sz="1800" b="1" u="sng" dirty="0">
                <a:solidFill>
                  <a:schemeClr val="tx1"/>
                </a:solidFill>
                <a:latin typeface="Century Gothic" panose="020B0502020202020204" pitchFamily="34" charset="0"/>
              </a:rPr>
              <a:t> place will receive a prize</a:t>
            </a:r>
          </a:p>
          <a:p>
            <a:pPr algn="l"/>
            <a:r>
              <a:rPr lang="en-GB" sz="1800" dirty="0">
                <a:solidFill>
                  <a:schemeClr val="tx1"/>
                </a:solidFill>
                <a:latin typeface="Century Gothic" panose="020B0502020202020204" pitchFamily="34" charset="0"/>
              </a:rPr>
              <a:t>House Points/</a:t>
            </a:r>
            <a:r>
              <a:rPr lang="en-GB" sz="1800" dirty="0" err="1">
                <a:solidFill>
                  <a:schemeClr val="tx1"/>
                </a:solidFill>
                <a:latin typeface="Century Gothic" panose="020B0502020202020204" pitchFamily="34" charset="0"/>
              </a:rPr>
              <a:t>Vivos</a:t>
            </a:r>
            <a:r>
              <a:rPr lang="en-GB" sz="1800" dirty="0">
                <a:solidFill>
                  <a:schemeClr val="tx1"/>
                </a:solidFill>
                <a:latin typeface="Century Gothic" panose="020B0502020202020204" pitchFamily="34" charset="0"/>
              </a:rPr>
              <a:t> for everyone </a:t>
            </a:r>
          </a:p>
          <a:p>
            <a:pPr algn="l"/>
            <a:r>
              <a:rPr lang="en-GB" sz="1800" dirty="0">
                <a:solidFill>
                  <a:schemeClr val="tx1"/>
                </a:solidFill>
                <a:latin typeface="Century Gothic" panose="020B0502020202020204" pitchFamily="34" charset="0"/>
              </a:rPr>
              <a:t>who enters</a:t>
            </a:r>
          </a:p>
        </p:txBody>
      </p:sp>
      <p:sp>
        <p:nvSpPr>
          <p:cNvPr id="8" name="Title 5"/>
          <p:cNvSpPr txBox="1">
            <a:spLocks/>
          </p:cNvSpPr>
          <p:nvPr/>
        </p:nvSpPr>
        <p:spPr>
          <a:xfrm>
            <a:off x="6456460" y="1603549"/>
            <a:ext cx="5545830" cy="3914656"/>
          </a:xfrm>
          <a:prstGeom prst="rect">
            <a:avLst/>
          </a:prstGeom>
          <a:solidFill>
            <a:schemeClr val="accent5">
              <a:lumMod val="20000"/>
              <a:lumOff val="8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2000" b="1" u="sng" dirty="0">
                <a:solidFill>
                  <a:schemeClr val="tx1"/>
                </a:solidFill>
                <a:latin typeface="Century Gothic" panose="020B0502020202020204" pitchFamily="34" charset="0"/>
              </a:rPr>
              <a:t>Your flag design needs to:</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Be A4 size</a:t>
            </a:r>
          </a:p>
          <a:p>
            <a:endParaRPr lang="en-GB" sz="1800" dirty="0">
              <a:solidFill>
                <a:schemeClr val="tx1"/>
              </a:solidFill>
              <a:latin typeface="Century Gothic" panose="020B0502020202020204" pitchFamily="34" charset="0"/>
            </a:endParaRPr>
          </a:p>
          <a:p>
            <a:pPr algn="l"/>
            <a:r>
              <a:rPr lang="en-GB" sz="1800" dirty="0">
                <a:solidFill>
                  <a:schemeClr val="tx1"/>
                </a:solidFill>
                <a:latin typeface="Century Gothic" panose="020B0502020202020204" pitchFamily="34" charset="0"/>
              </a:rPr>
              <a:t>Include the Joseph </a:t>
            </a:r>
            <a:r>
              <a:rPr lang="en-GB" sz="1800" dirty="0" err="1">
                <a:solidFill>
                  <a:schemeClr val="tx1"/>
                </a:solidFill>
                <a:latin typeface="Century Gothic" panose="020B0502020202020204" pitchFamily="34" charset="0"/>
              </a:rPr>
              <a:t>Leckie</a:t>
            </a:r>
            <a:r>
              <a:rPr lang="en-GB" sz="1800" dirty="0">
                <a:solidFill>
                  <a:schemeClr val="tx1"/>
                </a:solidFill>
                <a:latin typeface="Century Gothic" panose="020B0502020202020204" pitchFamily="34" charset="0"/>
              </a:rPr>
              <a:t> Academy Logo </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Be a simple design that shows up well against the snow and ice in Antarctica</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Use no more than 3 colours</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Think about the meaning in your flag – the images, colours or patterns should relate to what it symbolises (what animals, plants </a:t>
            </a:r>
            <a:r>
              <a:rPr lang="en-GB" sz="1800" dirty="0" err="1">
                <a:solidFill>
                  <a:schemeClr val="tx1"/>
                </a:solidFill>
                <a:latin typeface="Century Gothic" panose="020B0502020202020204" pitchFamily="34" charset="0"/>
              </a:rPr>
              <a:t>etc</a:t>
            </a:r>
            <a:r>
              <a:rPr lang="en-GB" sz="1800" dirty="0">
                <a:solidFill>
                  <a:schemeClr val="tx1"/>
                </a:solidFill>
                <a:latin typeface="Century Gothic" panose="020B0502020202020204" pitchFamily="34" charset="0"/>
              </a:rPr>
              <a:t> could you include in your design?)</a:t>
            </a:r>
          </a:p>
        </p:txBody>
      </p:sp>
      <p:pic>
        <p:nvPicPr>
          <p:cNvPr id="14" name="Content Placeholder 3"/>
          <p:cNvPicPr>
            <a:picLocks noChangeAspect="1"/>
          </p:cNvPicPr>
          <p:nvPr/>
        </p:nvPicPr>
        <p:blipFill>
          <a:blip r:embed="rId3"/>
          <a:stretch>
            <a:fillRect/>
          </a:stretch>
        </p:blipFill>
        <p:spPr>
          <a:xfrm>
            <a:off x="10480704" y="814309"/>
            <a:ext cx="1967204" cy="1713654"/>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Lst>
          </a:blip>
          <a:stretch>
            <a:fillRect/>
          </a:stretch>
        </p:blipFill>
        <p:spPr>
          <a:xfrm>
            <a:off x="10939635" y="2543736"/>
            <a:ext cx="1365959" cy="718230"/>
          </a:xfrm>
          <a:prstGeom prst="rect">
            <a:avLst/>
          </a:prstGeom>
        </p:spPr>
      </p:pic>
      <p:sp>
        <p:nvSpPr>
          <p:cNvPr id="17" name="Title 5"/>
          <p:cNvSpPr txBox="1">
            <a:spLocks noGrp="1"/>
          </p:cNvSpPr>
          <p:nvPr>
            <p:ph type="subTitle" idx="1"/>
          </p:nvPr>
        </p:nvSpPr>
        <p:spPr>
          <a:xfrm>
            <a:off x="48548" y="6117504"/>
            <a:ext cx="11953742" cy="652320"/>
          </a:xfrm>
          <a:prstGeom prst="rect">
            <a:avLst/>
          </a:prstGeom>
          <a:solidFill>
            <a:schemeClr val="accent5">
              <a:lumMod val="40000"/>
              <a:lumOff val="6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GB" sz="1800" dirty="0">
              <a:solidFill>
                <a:schemeClr val="tx1"/>
              </a:solidFill>
              <a:latin typeface="Century Gothic" panose="020B0502020202020204" pitchFamily="34" charset="0"/>
            </a:endParaRPr>
          </a:p>
          <a:p>
            <a:r>
              <a:rPr lang="en-GB" sz="1800" b="1" u="sng" dirty="0">
                <a:solidFill>
                  <a:schemeClr val="tx1"/>
                </a:solidFill>
                <a:latin typeface="Century Gothic" panose="020B0502020202020204" pitchFamily="34" charset="0"/>
              </a:rPr>
              <a:t>Closing date</a:t>
            </a:r>
            <a:r>
              <a:rPr lang="en-GB" sz="1800" b="1" u="sng">
                <a:solidFill>
                  <a:schemeClr val="tx1"/>
                </a:solidFill>
                <a:latin typeface="Century Gothic" panose="020B0502020202020204" pitchFamily="34" charset="0"/>
              </a:rPr>
              <a:t>: 12</a:t>
            </a:r>
            <a:r>
              <a:rPr lang="en-GB" sz="1800" b="1" u="sng" baseline="30000">
                <a:solidFill>
                  <a:schemeClr val="tx1"/>
                </a:solidFill>
                <a:latin typeface="Century Gothic" panose="020B0502020202020204" pitchFamily="34" charset="0"/>
              </a:rPr>
              <a:t>th</a:t>
            </a:r>
            <a:r>
              <a:rPr lang="en-GB" sz="1800" b="1" u="sng">
                <a:solidFill>
                  <a:schemeClr val="tx1"/>
                </a:solidFill>
                <a:latin typeface="Century Gothic" panose="020B0502020202020204" pitchFamily="34" charset="0"/>
              </a:rPr>
              <a:t> </a:t>
            </a:r>
            <a:r>
              <a:rPr lang="en-GB" sz="1800" b="1" u="sng" dirty="0">
                <a:solidFill>
                  <a:schemeClr val="tx1"/>
                </a:solidFill>
                <a:latin typeface="Century Gothic" panose="020B0502020202020204" pitchFamily="34" charset="0"/>
              </a:rPr>
              <a:t>November</a:t>
            </a:r>
          </a:p>
          <a:p>
            <a:r>
              <a:rPr lang="en-GB" sz="1800" dirty="0">
                <a:solidFill>
                  <a:schemeClr val="tx1"/>
                </a:solidFill>
                <a:latin typeface="Century Gothic" panose="020B0502020202020204" pitchFamily="34" charset="0"/>
              </a:rPr>
              <a:t>Designs should be handed or emailed to Ms Stead room 307 KWB </a:t>
            </a:r>
            <a:r>
              <a:rPr lang="en-GB" sz="1800" dirty="0">
                <a:solidFill>
                  <a:schemeClr val="tx1"/>
                </a:solidFill>
                <a:latin typeface="Century Gothic" panose="020B0502020202020204" pitchFamily="34" charset="0"/>
                <a:hlinkClick r:id="rId6"/>
              </a:rPr>
              <a:t>v.stead@josephleckieacademy.co.uk</a:t>
            </a:r>
            <a:endParaRPr lang="en-GB" sz="1800" dirty="0">
              <a:solidFill>
                <a:schemeClr val="tx1"/>
              </a:solidFill>
              <a:latin typeface="Century Gothic" panose="020B0502020202020204" pitchFamily="34" charset="0"/>
            </a:endParaRPr>
          </a:p>
          <a:p>
            <a:endParaRPr lang="en-GB" sz="1800" dirty="0">
              <a:solidFill>
                <a:schemeClr val="tx1"/>
              </a:solidFill>
              <a:latin typeface="Century Gothic" panose="020B0502020202020204" pitchFamily="34" charset="0"/>
            </a:endParaRPr>
          </a:p>
        </p:txBody>
      </p:sp>
      <p:sp>
        <p:nvSpPr>
          <p:cNvPr id="12" name="6-Point Star 11"/>
          <p:cNvSpPr/>
          <p:nvPr/>
        </p:nvSpPr>
        <p:spPr>
          <a:xfrm rot="20938831">
            <a:off x="1404817" y="516932"/>
            <a:ext cx="1539848" cy="1311523"/>
          </a:xfrm>
          <a:prstGeom prst="star6">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Year 7 &amp; 8</a:t>
            </a:r>
          </a:p>
        </p:txBody>
      </p:sp>
      <p:pic>
        <p:nvPicPr>
          <p:cNvPr id="13" name="Picture 12"/>
          <p:cNvPicPr>
            <a:picLocks noChangeAspect="1"/>
          </p:cNvPicPr>
          <p:nvPr/>
        </p:nvPicPr>
        <p:blipFill rotWithShape="1">
          <a:blip r:embed="rId7"/>
          <a:srcRect l="14452" t="19467" r="14937" b="7023"/>
          <a:stretch/>
        </p:blipFill>
        <p:spPr>
          <a:xfrm>
            <a:off x="4254007" y="4377911"/>
            <a:ext cx="2512743" cy="1739593"/>
          </a:xfrm>
          <a:prstGeom prst="rect">
            <a:avLst/>
          </a:prstGeom>
          <a:ln w="19050">
            <a:solidFill>
              <a:schemeClr val="tx1"/>
            </a:solidFill>
          </a:ln>
        </p:spPr>
      </p:pic>
      <p:pic>
        <p:nvPicPr>
          <p:cNvPr id="21" name="Content Placeholder 5"/>
          <p:cNvPicPr>
            <a:picLocks noChangeAspect="1"/>
          </p:cNvPicPr>
          <p:nvPr/>
        </p:nvPicPr>
        <p:blipFill rotWithShape="1">
          <a:blip r:embed="rId8"/>
          <a:srcRect l="15519" t="33002" r="65546" b="50598"/>
          <a:stretch/>
        </p:blipFill>
        <p:spPr>
          <a:xfrm>
            <a:off x="95474" y="5045964"/>
            <a:ext cx="4158533" cy="1009815"/>
          </a:xfrm>
          <a:prstGeom prst="rect">
            <a:avLst/>
          </a:prstGeom>
          <a:ln>
            <a:solidFill>
              <a:schemeClr val="tx1"/>
            </a:solidFill>
          </a:ln>
        </p:spPr>
      </p:pic>
      <p:pic>
        <p:nvPicPr>
          <p:cNvPr id="22" name="Picture 8" descr="Baleen Whale - Blue Whale Transparent Background, HD Png Download ,  Transparent Png Image - PNGitem"/>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96" b="94792" l="3042" r="89734"/>
                    </a14:imgEffect>
                  </a14:imgLayer>
                </a14:imgProps>
              </a:ext>
              <a:ext uri="{28A0092B-C50C-407E-A947-70E740481C1C}">
                <a14:useLocalDpi xmlns:a14="http://schemas.microsoft.com/office/drawing/2010/main" val="0"/>
              </a:ext>
            </a:extLst>
          </a:blip>
          <a:srcRect/>
          <a:stretch>
            <a:fillRect/>
          </a:stretch>
        </p:blipFill>
        <p:spPr bwMode="auto">
          <a:xfrm rot="260503">
            <a:off x="9083503" y="3990159"/>
            <a:ext cx="3463632" cy="2528583"/>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3"/>
          <p:cNvPicPr>
            <a:picLocks noChangeAspect="1"/>
          </p:cNvPicPr>
          <p:nvPr/>
        </p:nvPicPr>
        <p:blipFill>
          <a:blip r:embed="rId3"/>
          <a:stretch>
            <a:fillRect/>
          </a:stretch>
        </p:blipFill>
        <p:spPr>
          <a:xfrm>
            <a:off x="-355516" y="2763286"/>
            <a:ext cx="1420991" cy="1237842"/>
          </a:xfrm>
          <a:prstGeom prst="rect">
            <a:avLst/>
          </a:prstGeom>
        </p:spPr>
      </p:pic>
      <p:pic>
        <p:nvPicPr>
          <p:cNvPr id="16" name="Picture 2" descr="Seal Water Animal Cute Creature Sea Stock Vector (Royalty Free) 1228073947"/>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1429" b="83214" l="5769" r="95385"/>
                    </a14:imgEffect>
                  </a14:imgLayer>
                </a14:imgProps>
              </a:ext>
              <a:ext uri="{28A0092B-C50C-407E-A947-70E740481C1C}">
                <a14:useLocalDpi xmlns:a14="http://schemas.microsoft.com/office/drawing/2010/main" val="0"/>
              </a:ext>
            </a:extLst>
          </a:blip>
          <a:srcRect l="6121" t="15156" b="15007"/>
          <a:stretch/>
        </p:blipFill>
        <p:spPr bwMode="auto">
          <a:xfrm>
            <a:off x="6001798" y="1396774"/>
            <a:ext cx="1762146" cy="1416246"/>
          </a:xfrm>
          <a:prstGeom prst="rect">
            <a:avLst/>
          </a:prstGeom>
          <a:noFill/>
          <a:extLst>
            <a:ext uri="{909E8E84-426E-40DD-AFC4-6F175D3DCCD1}">
              <a14:hiddenFill xmlns:a14="http://schemas.microsoft.com/office/drawing/2010/main">
                <a:solidFill>
                  <a:srgbClr val="FFFFFF"/>
                </a:solidFill>
              </a14:hiddenFill>
            </a:ext>
          </a:extLst>
        </p:spPr>
      </p:pic>
      <p:sp>
        <p:nvSpPr>
          <p:cNvPr id="24" name="6-Point Star 23"/>
          <p:cNvSpPr/>
          <p:nvPr/>
        </p:nvSpPr>
        <p:spPr>
          <a:xfrm rot="1022774">
            <a:off x="9511859" y="540614"/>
            <a:ext cx="1539848" cy="1245489"/>
          </a:xfrm>
          <a:prstGeom prst="star6">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Year 7 &amp; 8</a:t>
            </a:r>
          </a:p>
        </p:txBody>
      </p:sp>
    </p:spTree>
    <p:extLst>
      <p:ext uri="{BB962C8B-B14F-4D97-AF65-F5344CB8AC3E}">
        <p14:creationId xmlns:p14="http://schemas.microsoft.com/office/powerpoint/2010/main" val="2048623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BBC - Armistice Day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 y="0"/>
            <a:ext cx="1219539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B00DC2-23DC-4C06-9620-C908682221ED}"/>
              </a:ext>
            </a:extLst>
          </p:cNvPr>
          <p:cNvSpPr txBox="1"/>
          <p:nvPr/>
        </p:nvSpPr>
        <p:spPr>
          <a:xfrm>
            <a:off x="2311878" y="132310"/>
            <a:ext cx="7591247" cy="523220"/>
          </a:xfrm>
          <a:prstGeom prst="rect">
            <a:avLst/>
          </a:prstGeom>
          <a:solidFill>
            <a:srgbClr val="DD1B23">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defRPr/>
            </a:pPr>
            <a:r>
              <a:rPr lang="en-GB" sz="2800" b="1" u="sng" dirty="0">
                <a:solidFill>
                  <a:prstClr val="black"/>
                </a:solidFill>
              </a:rPr>
              <a:t>11</a:t>
            </a:r>
            <a:r>
              <a:rPr lang="en-GB" sz="2800" b="1" u="sng" baseline="30000" dirty="0">
                <a:solidFill>
                  <a:prstClr val="black"/>
                </a:solidFill>
              </a:rPr>
              <a:t>th</a:t>
            </a:r>
            <a:r>
              <a:rPr lang="en-GB" sz="2800" b="1" u="sng" dirty="0">
                <a:solidFill>
                  <a:prstClr val="black"/>
                </a:solidFill>
              </a:rPr>
              <a:t> November </a:t>
            </a:r>
            <a:r>
              <a:rPr kumimoji="0" lang="en-GB" sz="2800" b="1" i="0" u="sng" strike="noStrike" kern="1200" cap="none" spc="0" normalizeH="0" baseline="0" noProof="0" dirty="0">
                <a:ln>
                  <a:noFill/>
                </a:ln>
                <a:solidFill>
                  <a:prstClr val="black"/>
                </a:solidFill>
                <a:effectLst/>
                <a:uLnTx/>
                <a:uFillTx/>
              </a:rPr>
              <a:t>2021 – </a:t>
            </a:r>
            <a:r>
              <a:rPr lang="en-GB" sz="2800" b="1" u="sng" dirty="0">
                <a:solidFill>
                  <a:schemeClr val="tx1"/>
                </a:solidFill>
              </a:rPr>
              <a:t>Armistice Day</a:t>
            </a:r>
            <a:endParaRPr kumimoji="0" lang="en-GB" sz="2800" b="1" i="0" u="sng" strike="noStrike" kern="1200" cap="none" spc="0" normalizeH="0" baseline="0" noProof="0" dirty="0">
              <a:ln>
                <a:noFill/>
              </a:ln>
              <a:solidFill>
                <a:schemeClr val="tx1"/>
              </a:solidFill>
              <a:effectLst/>
              <a:uLnTx/>
              <a:uFillTx/>
            </a:endParaRPr>
          </a:p>
        </p:txBody>
      </p:sp>
      <p:sp>
        <p:nvSpPr>
          <p:cNvPr id="6" name="Rectangle 5"/>
          <p:cNvSpPr/>
          <p:nvPr/>
        </p:nvSpPr>
        <p:spPr>
          <a:xfrm>
            <a:off x="248123" y="775877"/>
            <a:ext cx="11688977" cy="523220"/>
          </a:xfrm>
          <a:prstGeom prst="rect">
            <a:avLst/>
          </a:prstGeom>
          <a:solidFill>
            <a:schemeClr val="bg2"/>
          </a:solidFill>
          <a:ln w="57150">
            <a:solidFill>
              <a:srgbClr val="C0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GB" sz="1400" b="1" dirty="0">
                <a:solidFill>
                  <a:schemeClr val="tx1"/>
                </a:solidFill>
              </a:rPr>
              <a:t>Social and Moral- </a:t>
            </a:r>
            <a:r>
              <a:rPr lang="en-GB" sz="1400" dirty="0"/>
              <a:t>The Armistice, an agreement to end the fighting of the First World War as a prelude to peace negotiations, began at 11am on 11 November 1918.</a:t>
            </a:r>
            <a:endParaRPr lang="en-GB" sz="1400" b="1" u="sng" dirty="0">
              <a:solidFill>
                <a:schemeClr val="tx1"/>
              </a:solidFill>
            </a:endParaRPr>
          </a:p>
        </p:txBody>
      </p:sp>
      <p:sp>
        <p:nvSpPr>
          <p:cNvPr id="2" name="Rectangle 1"/>
          <p:cNvSpPr/>
          <p:nvPr/>
        </p:nvSpPr>
        <p:spPr>
          <a:xfrm>
            <a:off x="164295" y="1397337"/>
            <a:ext cx="11856830" cy="738664"/>
          </a:xfrm>
          <a:prstGeom prst="rect">
            <a:avLst/>
          </a:prstGeom>
          <a:solidFill>
            <a:schemeClr val="bg2"/>
          </a:solidFill>
          <a:ln w="28575">
            <a:solidFill>
              <a:srgbClr val="C00000"/>
            </a:solidFill>
          </a:ln>
        </p:spPr>
        <p:txBody>
          <a:bodyPr wrap="square">
            <a:spAutoFit/>
          </a:bodyPr>
          <a:lstStyle/>
          <a:p>
            <a:r>
              <a:rPr lang="en-GB" sz="1400" dirty="0">
                <a:solidFill>
                  <a:srgbClr val="353535"/>
                </a:solidFill>
              </a:rPr>
              <a:t>The </a:t>
            </a:r>
            <a:r>
              <a:rPr lang="en-GB" sz="1400" dirty="0"/>
              <a:t>National Service of Remembrance at the Cenotaph</a:t>
            </a:r>
            <a:r>
              <a:rPr lang="en-GB" sz="1400" dirty="0">
                <a:solidFill>
                  <a:srgbClr val="353535"/>
                </a:solidFill>
              </a:rPr>
              <a:t> in London is held on Remembrance Sunday, the closest Sunday to 11 November. The service is attended by senior members of the Royal Family, including Her Majesty the Queen, HM Government and usually features a March Past involving 10,000 veterans. This year's Remembrance Sunday will take place on 14 November.</a:t>
            </a:r>
            <a:endParaRPr lang="en-GB" sz="1400" b="0" i="0" dirty="0">
              <a:solidFill>
                <a:srgbClr val="353535"/>
              </a:solidFill>
              <a:effectLst/>
            </a:endParaRPr>
          </a:p>
        </p:txBody>
      </p:sp>
      <p:sp>
        <p:nvSpPr>
          <p:cNvPr id="3" name="Rectangle 2"/>
          <p:cNvSpPr/>
          <p:nvPr/>
        </p:nvSpPr>
        <p:spPr>
          <a:xfrm>
            <a:off x="164295" y="3029691"/>
            <a:ext cx="2725554" cy="1384995"/>
          </a:xfrm>
          <a:prstGeom prst="rect">
            <a:avLst/>
          </a:prstGeom>
          <a:solidFill>
            <a:schemeClr val="bg2"/>
          </a:solidFill>
          <a:ln w="57150">
            <a:solidFill>
              <a:srgbClr val="C00000"/>
            </a:solidFill>
          </a:ln>
        </p:spPr>
        <p:txBody>
          <a:bodyPr wrap="square">
            <a:spAutoFit/>
          </a:bodyPr>
          <a:lstStyle/>
          <a:p>
            <a:r>
              <a:rPr lang="en-GB" sz="1400" dirty="0">
                <a:solidFill>
                  <a:srgbClr val="353535"/>
                </a:solidFill>
              </a:rPr>
              <a:t>The poppy is a well-known and well-established symbol. It was used due to the poppies referenced in the poem Flanders fields. It is used a symbol of hope for a peaceful future. </a:t>
            </a:r>
            <a:endParaRPr lang="en-GB" sz="1400" dirty="0"/>
          </a:p>
        </p:txBody>
      </p:sp>
      <p:pic>
        <p:nvPicPr>
          <p:cNvPr id="7" name="xynLX7qAerE"/>
          <p:cNvPicPr>
            <a:picLocks noRot="1" noChangeAspect="1"/>
          </p:cNvPicPr>
          <p:nvPr>
            <a:videoFile r:link="rId1"/>
          </p:nvPr>
        </p:nvPicPr>
        <p:blipFill>
          <a:blip r:embed="rId5"/>
          <a:stretch>
            <a:fillRect/>
          </a:stretch>
        </p:blipFill>
        <p:spPr>
          <a:xfrm>
            <a:off x="5451894" y="3029691"/>
            <a:ext cx="6569231" cy="3695193"/>
          </a:xfrm>
          <a:prstGeom prst="rect">
            <a:avLst/>
          </a:prstGeom>
        </p:spPr>
      </p:pic>
      <p:sp>
        <p:nvSpPr>
          <p:cNvPr id="8" name="TextBox 7"/>
          <p:cNvSpPr txBox="1"/>
          <p:nvPr/>
        </p:nvSpPr>
        <p:spPr>
          <a:xfrm>
            <a:off x="5320144" y="2208386"/>
            <a:ext cx="6700981" cy="738664"/>
          </a:xfrm>
          <a:prstGeom prst="rect">
            <a:avLst/>
          </a:prstGeom>
          <a:solidFill>
            <a:schemeClr val="bg2"/>
          </a:solidFill>
          <a:ln w="57150">
            <a:solidFill>
              <a:srgbClr val="C00000"/>
            </a:solidFill>
          </a:ln>
        </p:spPr>
        <p:txBody>
          <a:bodyPr wrap="square" rtlCol="0">
            <a:spAutoFit/>
          </a:bodyPr>
          <a:lstStyle/>
          <a:p>
            <a:r>
              <a:rPr lang="en-GB" sz="1400" dirty="0"/>
              <a:t>Even though the event started to remember those in the first world war, it is also to remember those who have died since in all global conflicts. Watch the video to see what it means to others… </a:t>
            </a:r>
          </a:p>
        </p:txBody>
      </p:sp>
      <p:sp>
        <p:nvSpPr>
          <p:cNvPr id="15" name="Rounded Rectangle 14"/>
          <p:cNvSpPr/>
          <p:nvPr/>
        </p:nvSpPr>
        <p:spPr>
          <a:xfrm>
            <a:off x="164295" y="2239589"/>
            <a:ext cx="4819946" cy="660908"/>
          </a:xfrm>
          <a:prstGeom prst="roundRect">
            <a:avLst/>
          </a:prstGeom>
          <a:solidFill>
            <a:schemeClr val="bg2"/>
          </a:solidFill>
          <a:ln w="762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dirty="0"/>
              <a:t>How do we remember those who have died due to war and conflict?</a:t>
            </a:r>
          </a:p>
        </p:txBody>
      </p:sp>
      <p:sp>
        <p:nvSpPr>
          <p:cNvPr id="18" name="Rectangle 17"/>
          <p:cNvSpPr/>
          <p:nvPr/>
        </p:nvSpPr>
        <p:spPr>
          <a:xfrm>
            <a:off x="2405540" y="4875807"/>
            <a:ext cx="2854442" cy="1169551"/>
          </a:xfrm>
          <a:prstGeom prst="rect">
            <a:avLst/>
          </a:prstGeom>
          <a:solidFill>
            <a:schemeClr val="bg2"/>
          </a:solidFill>
          <a:ln w="57150">
            <a:solidFill>
              <a:srgbClr val="C00000"/>
            </a:solidFill>
          </a:ln>
        </p:spPr>
        <p:txBody>
          <a:bodyPr wrap="square">
            <a:spAutoFit/>
          </a:bodyPr>
          <a:lstStyle/>
          <a:p>
            <a:r>
              <a:rPr lang="en-GB" sz="1400" dirty="0">
                <a:solidFill>
                  <a:srgbClr val="353535"/>
                </a:solidFill>
              </a:rPr>
              <a:t>A traditional 2 minutes silence at 11am on the 11/11 is held. This is a time to reflect and pay gratitude to those who have scarified their lives to ensure we live in safety. </a:t>
            </a:r>
            <a:endParaRPr lang="en-GB" sz="1400" dirty="0"/>
          </a:p>
        </p:txBody>
      </p:sp>
      <p:sp>
        <p:nvSpPr>
          <p:cNvPr id="17" name="Rounded Rectangle 16"/>
          <p:cNvSpPr/>
          <p:nvPr/>
        </p:nvSpPr>
        <p:spPr>
          <a:xfrm>
            <a:off x="103517" y="6133381"/>
            <a:ext cx="4964552" cy="57833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does remembrance mean for you? </a:t>
            </a:r>
          </a:p>
        </p:txBody>
      </p:sp>
      <p:pic>
        <p:nvPicPr>
          <p:cNvPr id="1028" name="Picture 4" descr="How will you remember this Remembrance Day? | WeAreTheC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710" y="3004085"/>
            <a:ext cx="2230271" cy="16727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membrance Sunday: People urged to join two-minute silence on doorstep -  BBC New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295" y="4796671"/>
            <a:ext cx="2116313" cy="119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42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barn(inVertical)">
                                      <p:cBhvr>
                                        <p:cTn id="35" dur="500"/>
                                        <p:tgtEl>
                                          <p:spTgt spid="1028"/>
                                        </p:tgtEl>
                                      </p:cBhvr>
                                    </p:animEffect>
                                  </p:childTnLst>
                                </p:cTn>
                              </p:par>
                              <p:par>
                                <p:cTn id="36" presetID="16" presetClass="entr" presetSubtype="21" fill="hold" nodeType="with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barn(inVertical)">
                                      <p:cBhvr>
                                        <p:cTn id="3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5" grpId="0" animBg="1"/>
      <p:bldP spid="18" grpId="0" animBg="1"/>
      <p:bldP spid="17"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ca51b4d-58ec-4056-ba22-e0d708cc7f6d">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0BD83E2884F940A3659C305C50445E" ma:contentTypeVersion="9" ma:contentTypeDescription="Create a new document." ma:contentTypeScope="" ma:versionID="d7c912ffaa0176c342a55bc2837dea52">
  <xsd:schema xmlns:xsd="http://www.w3.org/2001/XMLSchema" xmlns:xs="http://www.w3.org/2001/XMLSchema" xmlns:p="http://schemas.microsoft.com/office/2006/metadata/properties" xmlns:ns2="6852b2fe-d4d1-4d92-8836-2222737a9d72" xmlns:ns3="fca51b4d-58ec-4056-ba22-e0d708cc7f6d" targetNamespace="http://schemas.microsoft.com/office/2006/metadata/properties" ma:root="true" ma:fieldsID="f7834ddcfd3e12eef76ca7de72c130e7" ns2:_="" ns3:_="">
    <xsd:import namespace="6852b2fe-d4d1-4d92-8836-2222737a9d72"/>
    <xsd:import namespace="fca51b4d-58ec-4056-ba22-e0d708cc7f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2b2fe-d4d1-4d92-8836-2222737a9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a51b4d-58ec-4056-ba22-e0d708cc7f6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DA4527-CD02-4158-B637-2E21B503403D}">
  <ds:schemaRefs>
    <ds:schemaRef ds:uri="http://schemas.microsoft.com/sharepoint/v3/contenttype/forms"/>
  </ds:schemaRefs>
</ds:datastoreItem>
</file>

<file path=customXml/itemProps2.xml><?xml version="1.0" encoding="utf-8"?>
<ds:datastoreItem xmlns:ds="http://schemas.openxmlformats.org/officeDocument/2006/customXml" ds:itemID="{B479935A-350E-4CF4-9394-2A5ED1564BE6}">
  <ds:schemaRefs>
    <ds:schemaRef ds:uri="http://schemas.openxmlformats.org/package/2006/metadata/core-properties"/>
    <ds:schemaRef ds:uri="f6a01933-4f8e-4c31-b358-86a2cf45ec89"/>
    <ds:schemaRef ds:uri="http://schemas.microsoft.com/office/infopath/2007/PartnerControls"/>
    <ds:schemaRef ds:uri="http://schemas.microsoft.com/office/2006/documentManagement/types"/>
    <ds:schemaRef ds:uri="5fb404ab-487f-42df-88af-c8e790d0eade"/>
    <ds:schemaRef ds:uri="http://www.w3.org/XML/1998/namespace"/>
    <ds:schemaRef ds:uri="http://purl.org/dc/elements/1.1/"/>
    <ds:schemaRef ds:uri="http://schemas.microsoft.com/office/2006/metadata/properties"/>
    <ds:schemaRef ds:uri="http://purl.org/dc/dcmitype/"/>
    <ds:schemaRef ds:uri="http://purl.org/dc/terms/"/>
    <ds:schemaRef ds:uri="fca51b4d-58ec-4056-ba22-e0d708cc7f6d"/>
  </ds:schemaRefs>
</ds:datastoreItem>
</file>

<file path=customXml/itemProps3.xml><?xml version="1.0" encoding="utf-8"?>
<ds:datastoreItem xmlns:ds="http://schemas.openxmlformats.org/officeDocument/2006/customXml" ds:itemID="{61CAF76F-E92D-4DE9-AB54-3DDE34C2F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2b2fe-d4d1-4d92-8836-2222737a9d72"/>
    <ds:schemaRef ds:uri="fca51b4d-58ec-4056-ba22-e0d708cc7f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27</TotalTime>
  <Words>1064</Words>
  <Application>Microsoft Office PowerPoint</Application>
  <PresentationFormat>Widescreen</PresentationFormat>
  <Paragraphs>155</Paragraphs>
  <Slides>12</Slides>
  <Notes>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Poppy Making Competition</vt:lpstr>
      <vt:lpstr>PowerPoint Presentation</vt:lpstr>
      <vt:lpstr>PowerPoint Presentation</vt:lpstr>
      <vt:lpstr>PowerPoint Presentation</vt:lpstr>
      <vt:lpstr>Imagine designing a flag that will be taken to Antarctica by a scientist. Now is your chance!</vt:lpstr>
      <vt:lpstr>PowerPoint Presentation</vt:lpstr>
      <vt:lpstr>PowerPoint Presentation</vt:lpstr>
      <vt:lpstr>PowerPoint Presentation</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Gleeson</dc:creator>
  <cp:lastModifiedBy>Sh.Ahmed</cp:lastModifiedBy>
  <cp:revision>672</cp:revision>
  <dcterms:created xsi:type="dcterms:W3CDTF">2018-11-09T08:30:00Z</dcterms:created>
  <dcterms:modified xsi:type="dcterms:W3CDTF">2021-11-17T13:40:00Z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1563700</vt:r8>
  </property>
  <property fmtid="{D5CDD505-2E9C-101B-9397-08002B2CF9AE}" pid="3" name="ContentTypeId">
    <vt:lpwstr>0x010100750BD83E2884F940A3659C305C50445E</vt:lpwstr>
  </property>
  <property fmtid="{D5CDD505-2E9C-101B-9397-08002B2CF9AE}" pid="4" name="ComplianceAssetId">
    <vt:lpwstr/>
  </property>
</Properties>
</file>