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6"/>
  </p:notesMasterIdLst>
  <p:sldIdLst>
    <p:sldId id="321" r:id="rId5"/>
    <p:sldId id="282" r:id="rId6"/>
    <p:sldId id="322" r:id="rId7"/>
    <p:sldId id="284" r:id="rId8"/>
    <p:sldId id="258" r:id="rId9"/>
    <p:sldId id="320" r:id="rId10"/>
    <p:sldId id="309" r:id="rId11"/>
    <p:sldId id="304" r:id="rId12"/>
    <p:sldId id="305" r:id="rId13"/>
    <p:sldId id="319" r:id="rId14"/>
    <p:sldId id="27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C110"/>
    <a:srgbClr val="BBF5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9C0EB-8F8C-58E8-3F55-999F8E7117F0}" v="2" dt="2021-11-04T10:27:54.231"/>
    <p1510:client id="{AA1AE8A3-F88A-4DC5-848C-49C089ED3BDF}" v="228" dt="2021-11-01T08:09:10.967"/>
    <p1510:client id="{ABB9CD5E-60D5-882B-7A6D-1AFA9CA13EE0}" v="10" dt="2021-10-31T19:33:28.070"/>
  </p1510:revLst>
</p1510:revInfo>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7" autoAdjust="0"/>
    <p:restoredTop sz="92037" autoAdjust="0"/>
  </p:normalViewPr>
  <p:slideViewPr>
    <p:cSldViewPr snapToGrid="0">
      <p:cViewPr varScale="1">
        <p:scale>
          <a:sx n="79" d="100"/>
          <a:sy n="79" d="100"/>
        </p:scale>
        <p:origin x="797" y="67"/>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C6378-086E-4F93-B441-FACD24C299E1}" type="datetimeFigureOut">
              <a:rPr lang="en-GB" smtClean="0"/>
              <a:t>08/11/2021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FC4A43-EF0F-4C83-AD9B-465799140BCC}" type="slidenum">
              <a:rPr lang="en-GB" smtClean="0"/>
              <a:t>‹#›</a:t>
            </a:fld>
            <a:endParaRPr lang="en-GB"/>
          </a:p>
        </p:txBody>
      </p:sp>
    </p:spTree>
    <p:extLst>
      <p:ext uri="{BB962C8B-B14F-4D97-AF65-F5344CB8AC3E}">
        <p14:creationId xmlns:p14="http://schemas.microsoft.com/office/powerpoint/2010/main" val="3341759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FA977E-9928-4DF8-BBA3-084A3414E92D}" type="slidenum">
              <a:rPr lang="fr-FR" smtClean="0"/>
              <a:t>7</a:t>
            </a:fld>
            <a:endParaRPr lang="fr-FR"/>
          </a:p>
        </p:txBody>
      </p:sp>
    </p:spTree>
    <p:extLst>
      <p:ext uri="{BB962C8B-B14F-4D97-AF65-F5344CB8AC3E}">
        <p14:creationId xmlns:p14="http://schemas.microsoft.com/office/powerpoint/2010/main" val="1308914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19B89E-3B38-45B0-9EE7-7F9FA17BE01A}"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215526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9B89E-3B38-45B0-9EE7-7F9FA17BE01A}"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82469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9B89E-3B38-45B0-9EE7-7F9FA17BE01A}"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389888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ounded Rectangle 3"/>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Tree>
    <p:extLst>
      <p:ext uri="{BB962C8B-B14F-4D97-AF65-F5344CB8AC3E}">
        <p14:creationId xmlns:p14="http://schemas.microsoft.com/office/powerpoint/2010/main" val="2683413857"/>
      </p:ext>
    </p:extLst>
  </p:cSld>
  <p:clrMapOvr>
    <a:masterClrMapping/>
  </p:clrMapOvr>
  <p:extLst>
    <p:ext uri="{DCECCB84-F9BA-43D5-87BE-67443E8EF086}">
      <p15:sldGuideLst xmlns:p15="http://schemas.microsoft.com/office/powerpoint/2012/main">
        <p15:guide id="1" pos="295">
          <p15:clr>
            <a:srgbClr val="A4A3A4"/>
          </p15:clr>
        </p15:guide>
        <p15:guide id="2" pos="431">
          <p15:clr>
            <a:srgbClr val="A4A3A4"/>
          </p15:clr>
        </p15:guide>
        <p15:guide id="3" pos="5465">
          <p15:clr>
            <a:srgbClr val="A4A3A4"/>
          </p15:clr>
        </p15:guide>
        <p15:guide id="4" pos="5329">
          <p15:clr>
            <a:srgbClr val="A4A3A4"/>
          </p15:clr>
        </p15:guide>
        <p15:guide id="6" orient="horz" pos="414">
          <p15:clr>
            <a:srgbClr val="A4A3A4"/>
          </p15:clr>
        </p15:guide>
        <p15:guide id="7" orient="horz" pos="3906">
          <p15:clr>
            <a:srgbClr val="A4A3A4"/>
          </p15:clr>
        </p15:guide>
        <p15:guide id="8" orient="horz" pos="4042">
          <p15:clr>
            <a:srgbClr val="A4A3A4"/>
          </p15:clr>
        </p15:guide>
        <p15:guide id="9" pos="5397">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19B89E-3B38-45B0-9EE7-7F9FA17BE01A}"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358055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19B89E-3B38-45B0-9EE7-7F9FA17BE01A}"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263232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19B89E-3B38-45B0-9EE7-7F9FA17BE01A}" type="datetimeFigureOut">
              <a:rPr lang="en-GB" smtClean="0"/>
              <a:t>08/11/2021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306520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19B89E-3B38-45B0-9EE7-7F9FA17BE01A}" type="datetimeFigureOut">
              <a:rPr lang="en-GB" smtClean="0"/>
              <a:t>08/11/2021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11452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19B89E-3B38-45B0-9EE7-7F9FA17BE01A}" type="datetimeFigureOut">
              <a:rPr lang="en-GB" smtClean="0"/>
              <a:t>08/11/2021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339808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19B89E-3B38-45B0-9EE7-7F9FA17BE01A}" type="datetimeFigureOut">
              <a:rPr lang="en-GB" smtClean="0"/>
              <a:t>08/11/2021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386352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19B89E-3B38-45B0-9EE7-7F9FA17BE01A}" type="datetimeFigureOut">
              <a:rPr lang="en-GB" smtClean="0"/>
              <a:t>08/11/2021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109864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19B89E-3B38-45B0-9EE7-7F9FA17BE01A}" type="datetimeFigureOut">
              <a:rPr lang="en-GB" smtClean="0"/>
              <a:t>08/11/2021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A3EF98-F11D-40C3-9D4E-4E37433C5C25}" type="slidenum">
              <a:rPr lang="en-GB" smtClean="0"/>
              <a:t>‹#›</a:t>
            </a:fld>
            <a:endParaRPr lang="en-GB"/>
          </a:p>
        </p:txBody>
      </p:sp>
    </p:spTree>
    <p:extLst>
      <p:ext uri="{BB962C8B-B14F-4D97-AF65-F5344CB8AC3E}">
        <p14:creationId xmlns:p14="http://schemas.microsoft.com/office/powerpoint/2010/main" val="2740583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9B89E-3B38-45B0-9EE7-7F9FA17BE01A}" type="datetimeFigureOut">
              <a:rPr lang="en-GB" smtClean="0"/>
              <a:t>08/11/2021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3EF98-F11D-40C3-9D4E-4E37433C5C25}" type="slidenum">
              <a:rPr lang="en-GB" smtClean="0"/>
              <a:t>‹#›</a:t>
            </a:fld>
            <a:endParaRPr lang="en-GB"/>
          </a:p>
        </p:txBody>
      </p:sp>
    </p:spTree>
    <p:extLst>
      <p:ext uri="{BB962C8B-B14F-4D97-AF65-F5344CB8AC3E}">
        <p14:creationId xmlns:p14="http://schemas.microsoft.com/office/powerpoint/2010/main" val="2399540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hyperlink" Target="https://josephleckieacademyco.sharepoint.com/Literacy/SitePages/Home.aspx" TargetMode="Externa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microsoft.com/office/2007/relationships/hdphoto" Target="../media/hdphoto3.wdp"/><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hyperlink" Target="mailto:v.stead@josephleckieacademy.co.uk" TargetMode="External"/><Relationship Id="rId11" Type="http://schemas.openxmlformats.org/officeDocument/2006/relationships/image" Target="../media/image25.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s://www.bbc.co.uk/cbbc/quizzes/diwali-quiz" TargetMode="External"/><Relationship Id="rId4" Type="http://schemas.openxmlformats.org/officeDocument/2006/relationships/image" Target="../media/image27.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882"/>
          <a:stretch/>
        </p:blipFill>
        <p:spPr>
          <a:xfrm>
            <a:off x="0" y="-9053"/>
            <a:ext cx="12229636" cy="6867053"/>
          </a:xfrm>
          <a:prstGeom prst="rect">
            <a:avLst/>
          </a:prstGeom>
        </p:spPr>
      </p:pic>
      <p:sp>
        <p:nvSpPr>
          <p:cNvPr id="3" name="Title 1"/>
          <p:cNvSpPr txBox="1">
            <a:spLocks/>
          </p:cNvSpPr>
          <p:nvPr/>
        </p:nvSpPr>
        <p:spPr>
          <a:xfrm>
            <a:off x="1033532" y="67925"/>
            <a:ext cx="10222297" cy="61795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b="1" u="sng" dirty="0"/>
              <a:t>JLA House Update – Week Starting 1</a:t>
            </a:r>
            <a:r>
              <a:rPr lang="en-GB" sz="3200" b="1" u="sng" baseline="30000" dirty="0"/>
              <a:t>st</a:t>
            </a:r>
            <a:r>
              <a:rPr lang="en-GB" sz="3200" b="1" u="sng" dirty="0"/>
              <a:t> November 2021</a:t>
            </a:r>
          </a:p>
        </p:txBody>
      </p:sp>
      <p:sp>
        <p:nvSpPr>
          <p:cNvPr id="9" name="Oval 8"/>
          <p:cNvSpPr/>
          <p:nvPr/>
        </p:nvSpPr>
        <p:spPr>
          <a:xfrm rot="457389">
            <a:off x="2187161" y="859812"/>
            <a:ext cx="2082703" cy="1208106"/>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r>
              <a:rPr lang="en-GB" sz="1400" b="1" dirty="0"/>
              <a:t>Remember</a:t>
            </a:r>
            <a:r>
              <a:rPr lang="en-GB" sz="1400" dirty="0"/>
              <a:t> – 10 points for every entry of all competitions!</a:t>
            </a:r>
          </a:p>
        </p:txBody>
      </p:sp>
      <p:pic>
        <p:nvPicPr>
          <p:cNvPr id="13" name="Picture 12">
            <a:extLst>
              <a:ext uri="{FF2B5EF4-FFF2-40B4-BE49-F238E27FC236}">
                <a16:creationId xmlns:a16="http://schemas.microsoft.com/office/drawing/2014/main" id="{055BA3B1-7FC6-462D-BA67-A49101C1E109}"/>
              </a:ext>
            </a:extLst>
          </p:cNvPr>
          <p:cNvPicPr>
            <a:picLocks noChangeAspect="1"/>
          </p:cNvPicPr>
          <p:nvPr/>
        </p:nvPicPr>
        <p:blipFill>
          <a:blip r:embed="rId3"/>
          <a:stretch>
            <a:fillRect/>
          </a:stretch>
        </p:blipFill>
        <p:spPr>
          <a:xfrm>
            <a:off x="187564" y="3160082"/>
            <a:ext cx="1691935" cy="615250"/>
          </a:xfrm>
          <a:prstGeom prst="rect">
            <a:avLst/>
          </a:prstGeom>
        </p:spPr>
      </p:pic>
      <p:sp>
        <p:nvSpPr>
          <p:cNvPr id="23" name="Rectangle: Rounded Corners 13">
            <a:extLst>
              <a:ext uri="{FF2B5EF4-FFF2-40B4-BE49-F238E27FC236}">
                <a16:creationId xmlns:a16="http://schemas.microsoft.com/office/drawing/2014/main" id="{3F8B6E06-9352-A14E-98E1-4FF9005E5DED}"/>
              </a:ext>
            </a:extLst>
          </p:cNvPr>
          <p:cNvSpPr/>
          <p:nvPr/>
        </p:nvSpPr>
        <p:spPr>
          <a:xfrm>
            <a:off x="61736" y="938366"/>
            <a:ext cx="2168580" cy="832985"/>
          </a:xfrm>
          <a:prstGeom prst="roundRect">
            <a:avLst>
              <a:gd name="adj" fmla="val 11281"/>
            </a:avLst>
          </a:prstGeom>
          <a:solidFill>
            <a:srgbClr val="92D050"/>
          </a:solidFill>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ctr"/>
            <a:r>
              <a:rPr lang="en-GB" sz="1600" dirty="0"/>
              <a:t>Extra Curricular Timetable</a:t>
            </a:r>
          </a:p>
          <a:p>
            <a:pPr algn="ctr"/>
            <a:r>
              <a:rPr lang="en-GB" sz="1600" dirty="0"/>
              <a:t>Slides : 8-9</a:t>
            </a:r>
            <a:endParaRPr lang="en-GB" sz="1600" dirty="0">
              <a:cs typeface="Calibri"/>
            </a:endParaRPr>
          </a:p>
        </p:txBody>
      </p:sp>
      <p:graphicFrame>
        <p:nvGraphicFramePr>
          <p:cNvPr id="12" name="Table 15">
            <a:extLst>
              <a:ext uri="{FF2B5EF4-FFF2-40B4-BE49-F238E27FC236}">
                <a16:creationId xmlns:a16="http://schemas.microsoft.com/office/drawing/2014/main" id="{E020DBC8-4385-D949-9AD5-08BEDB4D56BA}"/>
              </a:ext>
            </a:extLst>
          </p:cNvPr>
          <p:cNvGraphicFramePr>
            <a:graphicFrameLocks noGrp="1"/>
          </p:cNvGraphicFramePr>
          <p:nvPr>
            <p:extLst>
              <p:ext uri="{D42A27DB-BD31-4B8C-83A1-F6EECF244321}">
                <p14:modId xmlns:p14="http://schemas.microsoft.com/office/powerpoint/2010/main" val="2545188662"/>
              </p:ext>
            </p:extLst>
          </p:nvPr>
        </p:nvGraphicFramePr>
        <p:xfrm>
          <a:off x="4275827" y="3508542"/>
          <a:ext cx="7671100" cy="1851614"/>
        </p:xfrm>
        <a:graphic>
          <a:graphicData uri="http://schemas.openxmlformats.org/drawingml/2006/table">
            <a:tbl>
              <a:tblPr firstRow="1" bandRow="1">
                <a:tableStyleId>{7DF18680-E054-41AD-8BC1-D1AEF772440D}</a:tableStyleId>
              </a:tblPr>
              <a:tblGrid>
                <a:gridCol w="974938">
                  <a:extLst>
                    <a:ext uri="{9D8B030D-6E8A-4147-A177-3AD203B41FA5}">
                      <a16:colId xmlns:a16="http://schemas.microsoft.com/office/drawing/2014/main" val="855217302"/>
                    </a:ext>
                  </a:extLst>
                </a:gridCol>
                <a:gridCol w="2371739">
                  <a:extLst>
                    <a:ext uri="{9D8B030D-6E8A-4147-A177-3AD203B41FA5}">
                      <a16:colId xmlns:a16="http://schemas.microsoft.com/office/drawing/2014/main" val="3783239861"/>
                    </a:ext>
                  </a:extLst>
                </a:gridCol>
                <a:gridCol w="1537117">
                  <a:extLst>
                    <a:ext uri="{9D8B030D-6E8A-4147-A177-3AD203B41FA5}">
                      <a16:colId xmlns:a16="http://schemas.microsoft.com/office/drawing/2014/main" val="2948909115"/>
                    </a:ext>
                  </a:extLst>
                </a:gridCol>
                <a:gridCol w="2017014">
                  <a:extLst>
                    <a:ext uri="{9D8B030D-6E8A-4147-A177-3AD203B41FA5}">
                      <a16:colId xmlns:a16="http://schemas.microsoft.com/office/drawing/2014/main" val="196359520"/>
                    </a:ext>
                  </a:extLst>
                </a:gridCol>
                <a:gridCol w="770292">
                  <a:extLst>
                    <a:ext uri="{9D8B030D-6E8A-4147-A177-3AD203B41FA5}">
                      <a16:colId xmlns:a16="http://schemas.microsoft.com/office/drawing/2014/main" val="3021018528"/>
                    </a:ext>
                  </a:extLst>
                </a:gridCol>
              </a:tblGrid>
              <a:tr h="346687">
                <a:tc gridSpan="5">
                  <a:txBody>
                    <a:bodyPr/>
                    <a:lstStyle/>
                    <a:p>
                      <a:pPr algn="ctr"/>
                      <a:r>
                        <a:rPr lang="en-US" sz="1600" dirty="0"/>
                        <a:t>At Home Competitions This Week</a:t>
                      </a:r>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2838243228"/>
                  </a:ext>
                </a:extLst>
              </a:tr>
              <a:tr h="346687">
                <a:tc>
                  <a:txBody>
                    <a:bodyPr/>
                    <a:lstStyle/>
                    <a:p>
                      <a:r>
                        <a:rPr lang="en-US" sz="1600" b="1" dirty="0"/>
                        <a:t>Year</a:t>
                      </a:r>
                    </a:p>
                  </a:txBody>
                  <a:tcPr/>
                </a:tc>
                <a:tc>
                  <a:txBody>
                    <a:bodyPr/>
                    <a:lstStyle/>
                    <a:p>
                      <a:r>
                        <a:rPr lang="en-US" sz="1600" b="1" dirty="0"/>
                        <a:t>Competition</a:t>
                      </a:r>
                    </a:p>
                  </a:txBody>
                  <a:tcPr/>
                </a:tc>
                <a:tc>
                  <a:txBody>
                    <a:bodyPr/>
                    <a:lstStyle/>
                    <a:p>
                      <a:r>
                        <a:rPr lang="en-US" sz="1600" b="1" dirty="0"/>
                        <a:t>Who/Where</a:t>
                      </a:r>
                    </a:p>
                  </a:txBody>
                  <a:tcPr/>
                </a:tc>
                <a:tc>
                  <a:txBody>
                    <a:bodyPr/>
                    <a:lstStyle/>
                    <a:p>
                      <a:r>
                        <a:rPr lang="en-US" sz="1600" b="1" dirty="0"/>
                        <a:t>Deadline</a:t>
                      </a:r>
                    </a:p>
                  </a:txBody>
                  <a:tcPr/>
                </a:tc>
                <a:tc>
                  <a:txBody>
                    <a:bodyPr/>
                    <a:lstStyle/>
                    <a:p>
                      <a:r>
                        <a:rPr lang="en-US" sz="1600" b="1" dirty="0"/>
                        <a:t>Slide</a:t>
                      </a:r>
                    </a:p>
                  </a:txBody>
                  <a:tcPr/>
                </a:tc>
                <a:extLst>
                  <a:ext uri="{0D108BD9-81ED-4DB2-BD59-A6C34878D82A}">
                    <a16:rowId xmlns:a16="http://schemas.microsoft.com/office/drawing/2014/main" val="70378439"/>
                  </a:ext>
                </a:extLst>
              </a:tr>
              <a:tr h="495267">
                <a:tc>
                  <a:txBody>
                    <a:bodyPr/>
                    <a:lstStyle/>
                    <a:p>
                      <a:r>
                        <a:rPr lang="en-US" sz="1600" dirty="0"/>
                        <a:t>All Years</a:t>
                      </a:r>
                    </a:p>
                  </a:txBody>
                  <a:tcPr/>
                </a:tc>
                <a:tc>
                  <a:txBody>
                    <a:bodyPr/>
                    <a:lstStyle/>
                    <a:p>
                      <a:r>
                        <a:rPr lang="en-US" sz="1600" dirty="0"/>
                        <a:t>Careers Behind the Camera</a:t>
                      </a:r>
                    </a:p>
                  </a:txBody>
                  <a:tcPr/>
                </a:tc>
                <a:tc>
                  <a:txBody>
                    <a:bodyPr/>
                    <a:lstStyle/>
                    <a:p>
                      <a:r>
                        <a:rPr lang="en-US" sz="1600" dirty="0" err="1"/>
                        <a:t>Ms</a:t>
                      </a:r>
                      <a:r>
                        <a:rPr lang="en-US" sz="1600" dirty="0"/>
                        <a:t> Ahmed – Room 101</a:t>
                      </a:r>
                    </a:p>
                  </a:txBody>
                  <a:tcPr/>
                </a:tc>
                <a:tc>
                  <a:txBody>
                    <a:bodyPr/>
                    <a:lstStyle/>
                    <a:p>
                      <a:r>
                        <a:rPr lang="en-US" sz="1600" dirty="0"/>
                        <a:t>5</a:t>
                      </a:r>
                      <a:r>
                        <a:rPr lang="en-US" sz="1600" baseline="30000" dirty="0"/>
                        <a:t>th</a:t>
                      </a:r>
                      <a:r>
                        <a:rPr lang="en-US" sz="1600" dirty="0"/>
                        <a:t> November</a:t>
                      </a:r>
                    </a:p>
                  </a:txBody>
                  <a:tcPr/>
                </a:tc>
                <a:tc>
                  <a:txBody>
                    <a:bodyPr/>
                    <a:lstStyle/>
                    <a:p>
                      <a:r>
                        <a:rPr lang="en-US" sz="1600" dirty="0"/>
                        <a:t>5</a:t>
                      </a:r>
                    </a:p>
                  </a:txBody>
                  <a:tcPr/>
                </a:tc>
                <a:extLst>
                  <a:ext uri="{0D108BD9-81ED-4DB2-BD59-A6C34878D82A}">
                    <a16:rowId xmlns:a16="http://schemas.microsoft.com/office/drawing/2014/main" val="3377151285"/>
                  </a:ext>
                </a:extLst>
              </a:tr>
              <a:tr h="495267">
                <a:tc>
                  <a:txBody>
                    <a:bodyPr/>
                    <a:lstStyle/>
                    <a:p>
                      <a:r>
                        <a:rPr lang="en-US" sz="1600" dirty="0"/>
                        <a:t>All Years</a:t>
                      </a:r>
                    </a:p>
                  </a:txBody>
                  <a:tcPr/>
                </a:tc>
                <a:tc>
                  <a:txBody>
                    <a:bodyPr/>
                    <a:lstStyle/>
                    <a:p>
                      <a:r>
                        <a:rPr lang="en-US" sz="1600" dirty="0"/>
                        <a:t>Design a Flag for Antarctica </a:t>
                      </a:r>
                    </a:p>
                  </a:txBody>
                  <a:tcPr/>
                </a:tc>
                <a:tc>
                  <a:txBody>
                    <a:bodyPr/>
                    <a:lstStyle/>
                    <a:p>
                      <a:r>
                        <a:rPr lang="en-US" sz="1600" dirty="0" err="1"/>
                        <a:t>Ms</a:t>
                      </a:r>
                      <a:r>
                        <a:rPr lang="en-US" sz="1600" dirty="0"/>
                        <a:t> Stead - 307</a:t>
                      </a:r>
                    </a:p>
                  </a:txBody>
                  <a:tcPr/>
                </a:tc>
                <a:tc>
                  <a:txBody>
                    <a:bodyPr/>
                    <a:lstStyle/>
                    <a:p>
                      <a:r>
                        <a:rPr lang="en-US" sz="1600" dirty="0"/>
                        <a:t>12th November</a:t>
                      </a:r>
                    </a:p>
                  </a:txBody>
                  <a:tcPr/>
                </a:tc>
                <a:tc>
                  <a:txBody>
                    <a:bodyPr/>
                    <a:lstStyle/>
                    <a:p>
                      <a:r>
                        <a:rPr lang="en-US" sz="1600" dirty="0"/>
                        <a:t>6</a:t>
                      </a:r>
                    </a:p>
                  </a:txBody>
                  <a:tcPr/>
                </a:tc>
                <a:extLst>
                  <a:ext uri="{0D108BD9-81ED-4DB2-BD59-A6C34878D82A}">
                    <a16:rowId xmlns:a16="http://schemas.microsoft.com/office/drawing/2014/main" val="2484211783"/>
                  </a:ext>
                </a:extLst>
              </a:tr>
            </a:tbl>
          </a:graphicData>
        </a:graphic>
      </p:graphicFrame>
      <p:graphicFrame>
        <p:nvGraphicFramePr>
          <p:cNvPr id="18" name="Table 15">
            <a:extLst>
              <a:ext uri="{FF2B5EF4-FFF2-40B4-BE49-F238E27FC236}">
                <a16:creationId xmlns:a16="http://schemas.microsoft.com/office/drawing/2014/main" id="{6B72F4AD-98FB-4DE1-9C01-EB18D4B5594B}"/>
              </a:ext>
            </a:extLst>
          </p:cNvPr>
          <p:cNvGraphicFramePr>
            <a:graphicFrameLocks noGrp="1"/>
          </p:cNvGraphicFramePr>
          <p:nvPr>
            <p:extLst>
              <p:ext uri="{D42A27DB-BD31-4B8C-83A1-F6EECF244321}">
                <p14:modId xmlns:p14="http://schemas.microsoft.com/office/powerpoint/2010/main" val="1857486200"/>
              </p:ext>
            </p:extLst>
          </p:nvPr>
        </p:nvGraphicFramePr>
        <p:xfrm>
          <a:off x="4333336" y="1889100"/>
          <a:ext cx="7671097" cy="1516334"/>
        </p:xfrm>
        <a:graphic>
          <a:graphicData uri="http://schemas.openxmlformats.org/drawingml/2006/table">
            <a:tbl>
              <a:tblPr firstRow="1" bandRow="1">
                <a:tableStyleId>{00A15C55-8517-42AA-B614-E9B94910E393}</a:tableStyleId>
              </a:tblPr>
              <a:tblGrid>
                <a:gridCol w="952499">
                  <a:extLst>
                    <a:ext uri="{9D8B030D-6E8A-4147-A177-3AD203B41FA5}">
                      <a16:colId xmlns:a16="http://schemas.microsoft.com/office/drawing/2014/main" val="855217302"/>
                    </a:ext>
                  </a:extLst>
                </a:gridCol>
                <a:gridCol w="1712284">
                  <a:extLst>
                    <a:ext uri="{9D8B030D-6E8A-4147-A177-3AD203B41FA5}">
                      <a16:colId xmlns:a16="http://schemas.microsoft.com/office/drawing/2014/main" val="3783239861"/>
                    </a:ext>
                  </a:extLst>
                </a:gridCol>
                <a:gridCol w="2485045">
                  <a:extLst>
                    <a:ext uri="{9D8B030D-6E8A-4147-A177-3AD203B41FA5}">
                      <a16:colId xmlns:a16="http://schemas.microsoft.com/office/drawing/2014/main" val="2948909115"/>
                    </a:ext>
                  </a:extLst>
                </a:gridCol>
                <a:gridCol w="1750978">
                  <a:extLst>
                    <a:ext uri="{9D8B030D-6E8A-4147-A177-3AD203B41FA5}">
                      <a16:colId xmlns:a16="http://schemas.microsoft.com/office/drawing/2014/main" val="196359520"/>
                    </a:ext>
                  </a:extLst>
                </a:gridCol>
                <a:gridCol w="770291">
                  <a:extLst>
                    <a:ext uri="{9D8B030D-6E8A-4147-A177-3AD203B41FA5}">
                      <a16:colId xmlns:a16="http://schemas.microsoft.com/office/drawing/2014/main" val="3021018528"/>
                    </a:ext>
                  </a:extLst>
                </a:gridCol>
              </a:tblGrid>
              <a:tr h="346687">
                <a:tc gridSpan="5">
                  <a:txBody>
                    <a:bodyPr/>
                    <a:lstStyle/>
                    <a:p>
                      <a:pPr algn="ctr"/>
                      <a:r>
                        <a:rPr lang="en-US" sz="1600" dirty="0"/>
                        <a:t>Live Competitions This Week</a:t>
                      </a:r>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extLst>
                  <a:ext uri="{0D108BD9-81ED-4DB2-BD59-A6C34878D82A}">
                    <a16:rowId xmlns:a16="http://schemas.microsoft.com/office/drawing/2014/main" val="349714770"/>
                  </a:ext>
                </a:extLst>
              </a:tr>
              <a:tr h="346687">
                <a:tc>
                  <a:txBody>
                    <a:bodyPr/>
                    <a:lstStyle/>
                    <a:p>
                      <a:r>
                        <a:rPr lang="en-US" sz="1600" b="1" dirty="0"/>
                        <a:t>Year</a:t>
                      </a:r>
                    </a:p>
                  </a:txBody>
                  <a:tcPr/>
                </a:tc>
                <a:tc>
                  <a:txBody>
                    <a:bodyPr/>
                    <a:lstStyle/>
                    <a:p>
                      <a:r>
                        <a:rPr lang="en-US" sz="1600" b="1" dirty="0"/>
                        <a:t>Competition</a:t>
                      </a:r>
                    </a:p>
                  </a:txBody>
                  <a:tcPr/>
                </a:tc>
                <a:tc>
                  <a:txBody>
                    <a:bodyPr/>
                    <a:lstStyle/>
                    <a:p>
                      <a:r>
                        <a:rPr lang="en-US" sz="1600" b="1" dirty="0"/>
                        <a:t>Who/Where</a:t>
                      </a:r>
                    </a:p>
                  </a:txBody>
                  <a:tcPr/>
                </a:tc>
                <a:tc>
                  <a:txBody>
                    <a:bodyPr/>
                    <a:lstStyle/>
                    <a:p>
                      <a:r>
                        <a:rPr lang="en-US" sz="1600" b="1" dirty="0"/>
                        <a:t>When</a:t>
                      </a:r>
                    </a:p>
                  </a:txBody>
                  <a:tcPr/>
                </a:tc>
                <a:tc>
                  <a:txBody>
                    <a:bodyPr/>
                    <a:lstStyle/>
                    <a:p>
                      <a:r>
                        <a:rPr lang="en-US" sz="1600" b="1" dirty="0"/>
                        <a:t>Slide</a:t>
                      </a:r>
                    </a:p>
                  </a:txBody>
                  <a:tcPr/>
                </a:tc>
                <a:extLst>
                  <a:ext uri="{0D108BD9-81ED-4DB2-BD59-A6C34878D82A}">
                    <a16:rowId xmlns:a16="http://schemas.microsoft.com/office/drawing/2014/main" val="70378439"/>
                  </a:ext>
                </a:extLst>
              </a:tr>
              <a:tr h="294115">
                <a:tc>
                  <a:txBody>
                    <a:bodyPr/>
                    <a:lstStyle/>
                    <a:p>
                      <a:r>
                        <a:rPr lang="en-US" sz="1600" dirty="0"/>
                        <a:t>All Year Groups</a:t>
                      </a:r>
                    </a:p>
                  </a:txBody>
                  <a:tcPr/>
                </a:tc>
                <a:tc>
                  <a:txBody>
                    <a:bodyPr/>
                    <a:lstStyle/>
                    <a:p>
                      <a:r>
                        <a:rPr lang="en-US" sz="1600" dirty="0"/>
                        <a:t>Scrabble Competition</a:t>
                      </a:r>
                    </a:p>
                  </a:txBody>
                  <a:tcPr/>
                </a:tc>
                <a:tc>
                  <a:txBody>
                    <a:bodyPr/>
                    <a:lstStyle/>
                    <a:p>
                      <a:r>
                        <a:rPr lang="en-US" sz="1600" dirty="0" err="1"/>
                        <a:t>Mr</a:t>
                      </a:r>
                      <a:r>
                        <a:rPr lang="en-US" sz="1600" dirty="0"/>
                        <a:t> Potter in T6</a:t>
                      </a:r>
                    </a:p>
                  </a:txBody>
                  <a:tcPr/>
                </a:tc>
                <a:tc>
                  <a:txBody>
                    <a:bodyPr/>
                    <a:lstStyle/>
                    <a:p>
                      <a:r>
                        <a:rPr lang="en-US" sz="1600" dirty="0"/>
                        <a:t>This Tuesday (2nd </a:t>
                      </a:r>
                      <a:r>
                        <a:rPr lang="en-US" sz="1600"/>
                        <a:t>November)</a:t>
                      </a:r>
                      <a:endParaRPr lang="en-US" sz="1600" dirty="0"/>
                    </a:p>
                    <a:p>
                      <a:r>
                        <a:rPr lang="en-US" sz="1600" dirty="0"/>
                        <a:t>After School</a:t>
                      </a:r>
                    </a:p>
                  </a:txBody>
                  <a:tcPr/>
                </a:tc>
                <a:tc>
                  <a:txBody>
                    <a:bodyPr/>
                    <a:lstStyle/>
                    <a:p>
                      <a:r>
                        <a:rPr lang="en-US" sz="1600" dirty="0"/>
                        <a:t>3</a:t>
                      </a:r>
                    </a:p>
                  </a:txBody>
                  <a:tcPr/>
                </a:tc>
                <a:extLst>
                  <a:ext uri="{0D108BD9-81ED-4DB2-BD59-A6C34878D82A}">
                    <a16:rowId xmlns:a16="http://schemas.microsoft.com/office/drawing/2014/main" val="3614718181"/>
                  </a:ext>
                </a:extLst>
              </a:tr>
            </a:tbl>
          </a:graphicData>
        </a:graphic>
      </p:graphicFrame>
      <p:sp>
        <p:nvSpPr>
          <p:cNvPr id="19" name="Rectangle: Rounded Corners 13">
            <a:extLst>
              <a:ext uri="{FF2B5EF4-FFF2-40B4-BE49-F238E27FC236}">
                <a16:creationId xmlns:a16="http://schemas.microsoft.com/office/drawing/2014/main" id="{912CC3DD-2873-43A8-95A7-622EE3AA05FE}"/>
              </a:ext>
            </a:extLst>
          </p:cNvPr>
          <p:cNvSpPr/>
          <p:nvPr/>
        </p:nvSpPr>
        <p:spPr>
          <a:xfrm>
            <a:off x="123331" y="2023841"/>
            <a:ext cx="1831935" cy="1132413"/>
          </a:xfrm>
          <a:prstGeom prst="roundRect">
            <a:avLst>
              <a:gd name="adj" fmla="val 11281"/>
            </a:avLst>
          </a:prstGeom>
          <a:solidFill>
            <a:schemeClr val="accent1">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600" dirty="0"/>
              <a:t>SMSC = </a:t>
            </a:r>
            <a:r>
              <a:rPr lang="en-GB" sz="1600" b="1" u="sng" dirty="0">
                <a:solidFill>
                  <a:schemeClr val="tx1"/>
                </a:solidFill>
              </a:rPr>
              <a:t>Celebrating Diwali</a:t>
            </a:r>
          </a:p>
          <a:p>
            <a:pPr algn="ctr"/>
            <a:r>
              <a:rPr lang="en-GB" sz="1600" b="1" u="sng" dirty="0">
                <a:solidFill>
                  <a:schemeClr val="tx1"/>
                </a:solidFill>
              </a:rPr>
              <a:t>Slide 7</a:t>
            </a:r>
            <a:endParaRPr lang="en-GB" sz="1600" dirty="0"/>
          </a:p>
        </p:txBody>
      </p:sp>
      <p:sp>
        <p:nvSpPr>
          <p:cNvPr id="6" name="TextBox 5">
            <a:extLst>
              <a:ext uri="{FF2B5EF4-FFF2-40B4-BE49-F238E27FC236}">
                <a16:creationId xmlns:a16="http://schemas.microsoft.com/office/drawing/2014/main" id="{B7E31642-4478-F941-928D-74A12B7EEEC8}"/>
              </a:ext>
            </a:extLst>
          </p:cNvPr>
          <p:cNvSpPr txBox="1"/>
          <p:nvPr/>
        </p:nvSpPr>
        <p:spPr>
          <a:xfrm>
            <a:off x="6102949" y="688771"/>
            <a:ext cx="4757958" cy="1200329"/>
          </a:xfrm>
          <a:prstGeom prst="rect">
            <a:avLst/>
          </a:prstGeom>
          <a:noFill/>
        </p:spPr>
        <p:txBody>
          <a:bodyPr wrap="square" rtlCol="0">
            <a:spAutoFit/>
          </a:bodyPr>
          <a:lstStyle/>
          <a:p>
            <a:pPr algn="ctr"/>
            <a:r>
              <a:rPr lang="en-US" sz="3600" b="1" i="1" dirty="0">
                <a:ln w="22225">
                  <a:solidFill>
                    <a:schemeClr val="accent2"/>
                  </a:solidFill>
                  <a:prstDash val="solid"/>
                </a:ln>
                <a:solidFill>
                  <a:srgbClr val="FFFF00"/>
                </a:solidFill>
                <a:latin typeface="Herculanum" panose="02000505000000020004" pitchFamily="2" charset="77"/>
              </a:rPr>
              <a:t>A 2021-22 First Points Total is on Slide 2</a:t>
            </a:r>
          </a:p>
        </p:txBody>
      </p:sp>
      <p:sp>
        <p:nvSpPr>
          <p:cNvPr id="2" name="Rectangle: Rounded Corners 1">
            <a:extLst>
              <a:ext uri="{FF2B5EF4-FFF2-40B4-BE49-F238E27FC236}">
                <a16:creationId xmlns:a16="http://schemas.microsoft.com/office/drawing/2014/main" id="{A834C581-27AF-4143-8749-E461673E92A8}"/>
              </a:ext>
            </a:extLst>
          </p:cNvPr>
          <p:cNvSpPr/>
          <p:nvPr/>
        </p:nvSpPr>
        <p:spPr>
          <a:xfrm>
            <a:off x="2110859" y="2241854"/>
            <a:ext cx="1985745" cy="1978918"/>
          </a:xfrm>
          <a:prstGeom prst="roundRect">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1600" dirty="0"/>
              <a:t>An exciting Residential Trip is happening next summer, open to Y7 and 8 students, see slide 4 for details!</a:t>
            </a:r>
            <a:endParaRPr lang="en-GB" sz="1600" dirty="0"/>
          </a:p>
        </p:txBody>
      </p:sp>
      <p:pic>
        <p:nvPicPr>
          <p:cNvPr id="5" name="Picture 6" descr="Logo, company name&#10;&#10;Description automatically generated">
            <a:extLst>
              <a:ext uri="{FF2B5EF4-FFF2-40B4-BE49-F238E27FC236}">
                <a16:creationId xmlns:a16="http://schemas.microsoft.com/office/drawing/2014/main" id="{D3DDF3C0-E36B-40A9-86C7-528FBE18D54D}"/>
              </a:ext>
            </a:extLst>
          </p:cNvPr>
          <p:cNvPicPr>
            <a:picLocks noChangeAspect="1"/>
          </p:cNvPicPr>
          <p:nvPr/>
        </p:nvPicPr>
        <p:blipFill>
          <a:blip r:embed="rId4"/>
          <a:stretch>
            <a:fillRect/>
          </a:stretch>
        </p:blipFill>
        <p:spPr>
          <a:xfrm>
            <a:off x="497456" y="4721740"/>
            <a:ext cx="3648973" cy="1929010"/>
          </a:xfrm>
          <a:prstGeom prst="rect">
            <a:avLst/>
          </a:prstGeom>
        </p:spPr>
      </p:pic>
      <p:sp>
        <p:nvSpPr>
          <p:cNvPr id="7" name="Rectangle 6">
            <a:extLst>
              <a:ext uri="{FF2B5EF4-FFF2-40B4-BE49-F238E27FC236}">
                <a16:creationId xmlns:a16="http://schemas.microsoft.com/office/drawing/2014/main" id="{8B638D91-B29A-4E79-8455-234B8B588DB1}"/>
              </a:ext>
            </a:extLst>
          </p:cNvPr>
          <p:cNvSpPr/>
          <p:nvPr/>
        </p:nvSpPr>
        <p:spPr>
          <a:xfrm>
            <a:off x="491706" y="4265762"/>
            <a:ext cx="3608716" cy="704490"/>
          </a:xfrm>
          <a:prstGeom prst="rect">
            <a:avLst/>
          </a:prstGeom>
          <a:solidFill>
            <a:srgbClr val="F0C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Calibri"/>
              </a:rPr>
              <a:t>Coming Soon...</a:t>
            </a:r>
            <a:endParaRPr lang="en-US" sz="2800" dirty="0">
              <a:solidFill>
                <a:schemeClr val="tx1"/>
              </a:solidFill>
              <a:cs typeface="Calibri"/>
            </a:endParaRPr>
          </a:p>
        </p:txBody>
      </p:sp>
      <p:sp>
        <p:nvSpPr>
          <p:cNvPr id="14" name="Rectangle: Rounded Corners 13">
            <a:extLst>
              <a:ext uri="{FF2B5EF4-FFF2-40B4-BE49-F238E27FC236}">
                <a16:creationId xmlns:a16="http://schemas.microsoft.com/office/drawing/2014/main" id="{22785F61-4E80-4256-A7B5-FF6827E3A45B}"/>
              </a:ext>
            </a:extLst>
          </p:cNvPr>
          <p:cNvSpPr/>
          <p:nvPr/>
        </p:nvSpPr>
        <p:spPr>
          <a:xfrm>
            <a:off x="4281839" y="5620533"/>
            <a:ext cx="7319746" cy="728088"/>
          </a:xfrm>
          <a:prstGeom prst="roundRect">
            <a:avLst/>
          </a:prstGeom>
          <a:solidFill>
            <a:schemeClr val="accent2">
              <a:lumMod val="60000"/>
              <a:lumOff val="40000"/>
            </a:schemeClr>
          </a:solidFill>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b="1" dirty="0">
                <a:cs typeface="Calibri"/>
              </a:rPr>
              <a:t>Black Lives Matter Competition- Judging this week and winners announced next week! Any last minute entries, send up to </a:t>
            </a:r>
            <a:r>
              <a:rPr lang="en-US" b="1" dirty="0" err="1">
                <a:cs typeface="Calibri"/>
              </a:rPr>
              <a:t>Mr</a:t>
            </a:r>
            <a:r>
              <a:rPr lang="en-US" b="1" dirty="0">
                <a:cs typeface="Calibri"/>
              </a:rPr>
              <a:t> Barron!</a:t>
            </a:r>
          </a:p>
        </p:txBody>
      </p:sp>
    </p:spTree>
    <p:extLst>
      <p:ext uri="{BB962C8B-B14F-4D97-AF65-F5344CB8AC3E}">
        <p14:creationId xmlns:p14="http://schemas.microsoft.com/office/powerpoint/2010/main" val="3347266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24250" y="0"/>
            <a:ext cx="5143500" cy="1270193"/>
          </a:xfrm>
          <a:prstGeom prst="rect">
            <a:avLst/>
          </a:prstGeom>
        </p:spPr>
      </p:pic>
      <p:sp>
        <p:nvSpPr>
          <p:cNvPr id="11" name="TextBox 10"/>
          <p:cNvSpPr txBox="1"/>
          <p:nvPr/>
        </p:nvSpPr>
        <p:spPr>
          <a:xfrm>
            <a:off x="4134342" y="1548416"/>
            <a:ext cx="3920071" cy="1279196"/>
          </a:xfrm>
          <a:prstGeom prst="rect">
            <a:avLst/>
          </a:prstGeom>
          <a:noFill/>
        </p:spPr>
        <p:txBody>
          <a:bodyPr wrap="square" rtlCol="0">
            <a:spAutoFit/>
          </a:bodyPr>
          <a:lstStyle/>
          <a:p>
            <a:r>
              <a:rPr lang="en-GB" sz="2571" dirty="0" err="1">
                <a:solidFill>
                  <a:srgbClr val="0070C0"/>
                </a:solidFill>
                <a:latin typeface="Snap ITC" panose="04040A07060A02020202" pitchFamily="82" charset="0"/>
              </a:rPr>
              <a:t>Posponed</a:t>
            </a:r>
            <a:r>
              <a:rPr lang="en-GB" sz="2571" dirty="0">
                <a:solidFill>
                  <a:srgbClr val="0070C0"/>
                </a:solidFill>
                <a:latin typeface="Snap ITC" panose="04040A07060A02020202" pitchFamily="82" charset="0"/>
              </a:rPr>
              <a:t> this Week</a:t>
            </a:r>
          </a:p>
          <a:p>
            <a:endParaRPr lang="en-GB" sz="2571" dirty="0">
              <a:solidFill>
                <a:srgbClr val="0070C0"/>
              </a:solidFill>
              <a:latin typeface="Snap ITC" panose="04040A07060A02020202" pitchFamily="82" charset="0"/>
              <a:sym typeface="Wingdings" panose="05000000000000000000" pitchFamily="2" charset="2"/>
            </a:endParaRPr>
          </a:p>
          <a:p>
            <a:r>
              <a:rPr lang="en-GB" sz="2571" dirty="0">
                <a:solidFill>
                  <a:srgbClr val="0070C0"/>
                </a:solidFill>
                <a:latin typeface="Snap ITC" panose="04040A07060A02020202" pitchFamily="82" charset="0"/>
                <a:sym typeface="Wingdings" panose="05000000000000000000" pitchFamily="2" charset="2"/>
              </a:rPr>
              <a:t>Back Soon Though!</a:t>
            </a:r>
            <a:endParaRPr lang="en-GB" sz="2571" dirty="0">
              <a:solidFill>
                <a:srgbClr val="FF0000"/>
              </a:solidFill>
              <a:latin typeface="Snap ITC" panose="04040A07060A02020202" pitchFamily="82" charset="0"/>
              <a:sym typeface="Wingdings" panose="05000000000000000000" pitchFamily="2" charset="2"/>
            </a:endParaRPr>
          </a:p>
        </p:txBody>
      </p:sp>
      <p:sp>
        <p:nvSpPr>
          <p:cNvPr id="5" name="TextBox 4">
            <a:extLst>
              <a:ext uri="{FF2B5EF4-FFF2-40B4-BE49-F238E27FC236}">
                <a16:creationId xmlns:a16="http://schemas.microsoft.com/office/drawing/2014/main" id="{5413DF4B-692B-442C-817F-AF65E69F9E02}"/>
              </a:ext>
            </a:extLst>
          </p:cNvPr>
          <p:cNvSpPr txBox="1"/>
          <p:nvPr/>
        </p:nvSpPr>
        <p:spPr>
          <a:xfrm>
            <a:off x="3047189" y="3105835"/>
            <a:ext cx="6094378" cy="2062103"/>
          </a:xfrm>
          <a:prstGeom prst="rect">
            <a:avLst/>
          </a:prstGeom>
          <a:noFill/>
        </p:spPr>
        <p:txBody>
          <a:bodyPr wrap="square">
            <a:spAutoFit/>
          </a:bodyPr>
          <a:lstStyle/>
          <a:p>
            <a:pPr algn="ctr"/>
            <a:br>
              <a:rPr lang="fr-FR" sz="3200" dirty="0">
                <a:latin typeface="Snap ITC" panose="04040A07060A02020202" pitchFamily="82" charset="0"/>
              </a:rPr>
            </a:br>
            <a:r>
              <a:rPr lang="fr-FR" sz="3200" b="0" i="0" dirty="0">
                <a:solidFill>
                  <a:srgbClr val="202124"/>
                </a:solidFill>
                <a:effectLst/>
                <a:latin typeface="Snap ITC" panose="04040A07060A02020202" pitchFamily="82" charset="0"/>
              </a:rPr>
              <a:t>au revoir jusqu'à ce que nous nous rencontrions à nouveau</a:t>
            </a:r>
            <a:endParaRPr lang="en-GB" sz="3200" dirty="0">
              <a:latin typeface="Snap ITC" panose="04040A07060A02020202" pitchFamily="82" charset="0"/>
            </a:endParaRPr>
          </a:p>
        </p:txBody>
      </p:sp>
    </p:spTree>
    <p:extLst>
      <p:ext uri="{BB962C8B-B14F-4D97-AF65-F5344CB8AC3E}">
        <p14:creationId xmlns:p14="http://schemas.microsoft.com/office/powerpoint/2010/main" val="817253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Gamebook background (image attached) - Articulate Storylin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23" y="-141889"/>
            <a:ext cx="12462817" cy="7573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25151" y="4914301"/>
            <a:ext cx="5088565" cy="830997"/>
          </a:xfrm>
          <a:prstGeom prst="rect">
            <a:avLst/>
          </a:prstGeom>
          <a:noFill/>
        </p:spPr>
        <p:txBody>
          <a:bodyPr wrap="square" rtlCol="0">
            <a:spAutoFit/>
          </a:bodyPr>
          <a:lstStyle/>
          <a:p>
            <a:pPr algn="ctr"/>
            <a:r>
              <a:rPr lang="en-GB" sz="2400" b="1" dirty="0">
                <a:solidFill>
                  <a:srgbClr val="0070C0"/>
                </a:solidFill>
                <a:latin typeface="Segoe UI Light" panose="020B0502040204020203" pitchFamily="34" charset="0"/>
                <a:cs typeface="Segoe UI Light" panose="020B0502040204020203" pitchFamily="34" charset="0"/>
              </a:rPr>
              <a:t>To see more follow this link to the </a:t>
            </a:r>
            <a:r>
              <a:rPr lang="en-GB" sz="2400" b="1" dirty="0">
                <a:solidFill>
                  <a:srgbClr val="0070C0"/>
                </a:solidFill>
                <a:latin typeface="Segoe UI Light" panose="020B0502040204020203" pitchFamily="34" charset="0"/>
                <a:cs typeface="Segoe UI Light" panose="020B0502040204020203" pitchFamily="34" charset="0"/>
                <a:hlinkClick r:id="rId3"/>
              </a:rPr>
              <a:t>Literacy</a:t>
            </a:r>
            <a:r>
              <a:rPr lang="en-GB" sz="2400" b="1" dirty="0">
                <a:solidFill>
                  <a:srgbClr val="0070C0"/>
                </a:solidFill>
                <a:latin typeface="Segoe UI Light" panose="020B0502040204020203" pitchFamily="34" charset="0"/>
                <a:cs typeface="Segoe UI Light" panose="020B0502040204020203" pitchFamily="34" charset="0"/>
              </a:rPr>
              <a:t> page on SharePoint</a:t>
            </a:r>
            <a:endParaRPr lang="en-GB" sz="2400" dirty="0">
              <a:latin typeface="Segoe UI Light" panose="020B0502040204020203" pitchFamily="34" charset="0"/>
              <a:cs typeface="Segoe UI Light" panose="020B0502040204020203" pitchFamily="34" charset="0"/>
            </a:endParaRPr>
          </a:p>
        </p:txBody>
      </p:sp>
      <p:sp>
        <p:nvSpPr>
          <p:cNvPr id="7" name="AutoShape 10" descr="Word of the Week new Header.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04166">
            <a:off x="605034" y="2229862"/>
            <a:ext cx="3041175" cy="125194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2082" y="3471664"/>
            <a:ext cx="2947283" cy="12571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9654" y="173773"/>
            <a:ext cx="3963653" cy="136677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4231" y="4116553"/>
            <a:ext cx="2027211" cy="193711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434" y="416985"/>
            <a:ext cx="4470663" cy="1496785"/>
          </a:xfrm>
          <a:prstGeom prst="rect">
            <a:avLst/>
          </a:prstGeom>
        </p:spPr>
      </p:pic>
      <p:sp>
        <p:nvSpPr>
          <p:cNvPr id="2" name="AutoShape 2" descr="brain.fw.png"/>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03183">
            <a:off x="886652" y="4297735"/>
            <a:ext cx="1881755" cy="969828"/>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18187">
            <a:off x="3801868" y="2931961"/>
            <a:ext cx="2099413" cy="572567"/>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08967">
            <a:off x="9251370" y="1845599"/>
            <a:ext cx="2365813" cy="798461"/>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79996">
            <a:off x="9603895" y="3467596"/>
            <a:ext cx="2019891" cy="565569"/>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960165">
            <a:off x="6523138" y="1923065"/>
            <a:ext cx="2387836" cy="746199"/>
          </a:xfrm>
          <a:prstGeom prst="rect">
            <a:avLst/>
          </a:prstGeom>
        </p:spPr>
      </p:pic>
      <p:pic>
        <p:nvPicPr>
          <p:cNvPr id="1026" name="Picture 2" descr="Comic cartoon arrow symbol Royalty Free Vector Image">
            <a:extLst>
              <a:ext uri="{FF2B5EF4-FFF2-40B4-BE49-F238E27FC236}">
                <a16:creationId xmlns:a16="http://schemas.microsoft.com/office/drawing/2014/main" id="{85997AAD-026F-4F97-BF48-93EF036836C1}"/>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60" t="17251" r="1" b="23790"/>
          <a:stretch/>
        </p:blipFill>
        <p:spPr bwMode="auto">
          <a:xfrm rot="8948688">
            <a:off x="6270029" y="5528783"/>
            <a:ext cx="1079740" cy="69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90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16589" y="283585"/>
            <a:ext cx="10222297" cy="61795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200" b="1" u="sng" dirty="0"/>
              <a:t>A New Points Total has Arrived…</a:t>
            </a:r>
          </a:p>
        </p:txBody>
      </p:sp>
      <p:sp>
        <p:nvSpPr>
          <p:cNvPr id="7" name="Scroll: Vertical 6">
            <a:extLst>
              <a:ext uri="{FF2B5EF4-FFF2-40B4-BE49-F238E27FC236}">
                <a16:creationId xmlns:a16="http://schemas.microsoft.com/office/drawing/2014/main" id="{F6B2054A-5FD2-4985-922E-A8B41E520F1F}"/>
              </a:ext>
            </a:extLst>
          </p:cNvPr>
          <p:cNvSpPr/>
          <p:nvPr/>
        </p:nvSpPr>
        <p:spPr>
          <a:xfrm>
            <a:off x="8409857" y="1721000"/>
            <a:ext cx="3706238" cy="4395618"/>
          </a:xfrm>
          <a:prstGeom prst="verticalScroll">
            <a:avLst/>
          </a:prstGeom>
          <a:solidFill>
            <a:srgbClr val="DEC1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solidFill>
                <a:latin typeface="Script MT Bold" panose="03040602040607080904" pitchFamily="66" charset="0"/>
              </a:rPr>
              <a:t>Remember- It’s not too late to keep getting involved and winning points for your house!</a:t>
            </a:r>
            <a:endParaRPr lang="en-GB" sz="2400" dirty="0">
              <a:solidFill>
                <a:schemeClr val="tx1"/>
              </a:solidFill>
              <a:latin typeface="Script MT Bold" panose="03040602040607080904" pitchFamily="66" charset="0"/>
            </a:endParaRPr>
          </a:p>
          <a:p>
            <a:pPr algn="ctr"/>
            <a:r>
              <a:rPr lang="en-US" sz="2400" dirty="0">
                <a:solidFill>
                  <a:schemeClr val="tx1"/>
                </a:solidFill>
                <a:latin typeface="Script MT Bold"/>
              </a:rPr>
              <a:t>40 points for first</a:t>
            </a:r>
          </a:p>
          <a:p>
            <a:pPr algn="ctr"/>
            <a:r>
              <a:rPr lang="en-US" sz="2400" dirty="0">
                <a:solidFill>
                  <a:schemeClr val="tx1"/>
                </a:solidFill>
                <a:latin typeface="Script MT Bold"/>
              </a:rPr>
              <a:t>30 points for second</a:t>
            </a:r>
          </a:p>
          <a:p>
            <a:pPr algn="ctr"/>
            <a:r>
              <a:rPr lang="en-US" sz="2400" dirty="0">
                <a:solidFill>
                  <a:schemeClr val="tx1"/>
                </a:solidFill>
                <a:latin typeface="Script MT Bold"/>
              </a:rPr>
              <a:t>20 points for third</a:t>
            </a:r>
          </a:p>
          <a:p>
            <a:pPr algn="ctr"/>
            <a:r>
              <a:rPr lang="en-US" sz="2400" dirty="0">
                <a:solidFill>
                  <a:schemeClr val="tx1"/>
                </a:solidFill>
                <a:latin typeface="Script MT Bold"/>
              </a:rPr>
              <a:t>10 points for any competition entry!</a:t>
            </a:r>
          </a:p>
        </p:txBody>
      </p:sp>
      <p:pic>
        <p:nvPicPr>
          <p:cNvPr id="2" name="Picture 3" descr="Graphical user interface, application, PowerPoint&#10;&#10;Description automatically generated">
            <a:extLst>
              <a:ext uri="{FF2B5EF4-FFF2-40B4-BE49-F238E27FC236}">
                <a16:creationId xmlns:a16="http://schemas.microsoft.com/office/drawing/2014/main" id="{CA36BB90-8FEC-4659-BB34-A4034625DD27}"/>
              </a:ext>
            </a:extLst>
          </p:cNvPr>
          <p:cNvPicPr>
            <a:picLocks noChangeAspect="1"/>
          </p:cNvPicPr>
          <p:nvPr/>
        </p:nvPicPr>
        <p:blipFill rotWithShape="1">
          <a:blip r:embed="rId2"/>
          <a:srcRect l="36708" t="25904" r="1987" b="16416"/>
          <a:stretch/>
        </p:blipFill>
        <p:spPr>
          <a:xfrm>
            <a:off x="366713" y="1214438"/>
            <a:ext cx="7723743" cy="4566128"/>
          </a:xfrm>
          <a:prstGeom prst="rect">
            <a:avLst/>
          </a:prstGeom>
        </p:spPr>
      </p:pic>
      <p:pic>
        <p:nvPicPr>
          <p:cNvPr id="4" name="Picture 5" descr="Graphical user interface, application&#10;&#10;Description automatically generated">
            <a:extLst>
              <a:ext uri="{FF2B5EF4-FFF2-40B4-BE49-F238E27FC236}">
                <a16:creationId xmlns:a16="http://schemas.microsoft.com/office/drawing/2014/main" id="{3E2B2940-DD66-45BE-B969-2E434754A516}"/>
              </a:ext>
            </a:extLst>
          </p:cNvPr>
          <p:cNvPicPr>
            <a:picLocks noChangeAspect="1"/>
          </p:cNvPicPr>
          <p:nvPr/>
        </p:nvPicPr>
        <p:blipFill rotWithShape="1">
          <a:blip r:embed="rId3"/>
          <a:srcRect l="36544" t="25085" r="1706" b="18644"/>
          <a:stretch/>
        </p:blipFill>
        <p:spPr>
          <a:xfrm>
            <a:off x="373701" y="1162769"/>
            <a:ext cx="7943267" cy="4537182"/>
          </a:xfrm>
          <a:prstGeom prst="rect">
            <a:avLst/>
          </a:prstGeom>
        </p:spPr>
      </p:pic>
      <p:pic>
        <p:nvPicPr>
          <p:cNvPr id="6" name="Picture 7" descr="Graphical user interface, application&#10;&#10;Description automatically generated">
            <a:extLst>
              <a:ext uri="{FF2B5EF4-FFF2-40B4-BE49-F238E27FC236}">
                <a16:creationId xmlns:a16="http://schemas.microsoft.com/office/drawing/2014/main" id="{3B07761F-D3E0-4791-B6DD-361463DEF3C4}"/>
              </a:ext>
            </a:extLst>
          </p:cNvPr>
          <p:cNvPicPr>
            <a:picLocks noChangeAspect="1"/>
          </p:cNvPicPr>
          <p:nvPr/>
        </p:nvPicPr>
        <p:blipFill rotWithShape="1">
          <a:blip r:embed="rId4"/>
          <a:srcRect l="35578" t="26648" r="2072" b="20107"/>
          <a:stretch/>
        </p:blipFill>
        <p:spPr>
          <a:xfrm>
            <a:off x="123646" y="1263411"/>
            <a:ext cx="8547333" cy="4534798"/>
          </a:xfrm>
          <a:prstGeom prst="rect">
            <a:avLst/>
          </a:prstGeom>
        </p:spPr>
      </p:pic>
      <p:pic>
        <p:nvPicPr>
          <p:cNvPr id="8" name="Picture 8" descr="Graphical user interface, application&#10;&#10;Description automatically generated">
            <a:extLst>
              <a:ext uri="{FF2B5EF4-FFF2-40B4-BE49-F238E27FC236}">
                <a16:creationId xmlns:a16="http://schemas.microsoft.com/office/drawing/2014/main" id="{B8ADA2B0-7FFB-4654-BAAD-F9446AA28378}"/>
              </a:ext>
            </a:extLst>
          </p:cNvPr>
          <p:cNvPicPr>
            <a:picLocks noChangeAspect="1"/>
          </p:cNvPicPr>
          <p:nvPr/>
        </p:nvPicPr>
        <p:blipFill rotWithShape="1">
          <a:blip r:embed="rId5"/>
          <a:srcRect l="36174" t="26316" r="2023" b="18005"/>
          <a:stretch/>
        </p:blipFill>
        <p:spPr>
          <a:xfrm>
            <a:off x="339306" y="1220280"/>
            <a:ext cx="8126702" cy="4580381"/>
          </a:xfrm>
          <a:prstGeom prst="rect">
            <a:avLst/>
          </a:prstGeom>
        </p:spPr>
      </p:pic>
      <p:pic>
        <p:nvPicPr>
          <p:cNvPr id="9" name="Picture 9" descr="Graphical user interface, application&#10;&#10;Description automatically generated">
            <a:extLst>
              <a:ext uri="{FF2B5EF4-FFF2-40B4-BE49-F238E27FC236}">
                <a16:creationId xmlns:a16="http://schemas.microsoft.com/office/drawing/2014/main" id="{8B644B3C-95C9-4195-86DA-9AC5B884B03A}"/>
              </a:ext>
            </a:extLst>
          </p:cNvPr>
          <p:cNvPicPr>
            <a:picLocks noChangeAspect="1"/>
          </p:cNvPicPr>
          <p:nvPr/>
        </p:nvPicPr>
        <p:blipFill rotWithShape="1">
          <a:blip r:embed="rId6"/>
          <a:srcRect l="35163" t="26722" r="1887" b="18182"/>
          <a:stretch/>
        </p:blipFill>
        <p:spPr>
          <a:xfrm>
            <a:off x="123646" y="1249035"/>
            <a:ext cx="8346120" cy="4537308"/>
          </a:xfrm>
          <a:prstGeom prst="rect">
            <a:avLst/>
          </a:prstGeom>
        </p:spPr>
      </p:pic>
    </p:spTree>
    <p:extLst>
      <p:ext uri="{BB962C8B-B14F-4D97-AF65-F5344CB8AC3E}">
        <p14:creationId xmlns:p14="http://schemas.microsoft.com/office/powerpoint/2010/main" val="219233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DAEF2B-6E8A-4765-A4AE-11F00B4AC219}"/>
              </a:ext>
            </a:extLst>
          </p:cNvPr>
          <p:cNvPicPr>
            <a:picLocks noChangeAspect="1"/>
          </p:cNvPicPr>
          <p:nvPr/>
        </p:nvPicPr>
        <p:blipFill rotWithShape="1">
          <a:blip r:embed="rId2"/>
          <a:srcRect l="13165" t="26621" r="40240" b="16076"/>
          <a:stretch/>
        </p:blipFill>
        <p:spPr>
          <a:xfrm>
            <a:off x="-95655" y="-12591"/>
            <a:ext cx="12287656" cy="6870591"/>
          </a:xfrm>
          <a:prstGeom prst="rect">
            <a:avLst/>
          </a:prstGeom>
        </p:spPr>
      </p:pic>
      <p:sp>
        <p:nvSpPr>
          <p:cNvPr id="2" name="Title 1">
            <a:extLst>
              <a:ext uri="{FF2B5EF4-FFF2-40B4-BE49-F238E27FC236}">
                <a16:creationId xmlns:a16="http://schemas.microsoft.com/office/drawing/2014/main" id="{190D03F5-08BD-4FC9-973A-04A4F92E62A4}"/>
              </a:ext>
            </a:extLst>
          </p:cNvPr>
          <p:cNvSpPr>
            <a:spLocks noGrp="1"/>
          </p:cNvSpPr>
          <p:nvPr>
            <p:ph type="title"/>
          </p:nvPr>
        </p:nvSpPr>
        <p:spPr>
          <a:xfrm>
            <a:off x="1431587" y="968240"/>
            <a:ext cx="9045102" cy="1325563"/>
          </a:xfrm>
        </p:spPr>
        <p:txBody>
          <a:bodyPr>
            <a:normAutofit/>
          </a:bodyPr>
          <a:lstStyle/>
          <a:p>
            <a:pPr algn="ctr"/>
            <a:r>
              <a:rPr lang="en-US" sz="3600" b="1" dirty="0"/>
              <a:t>Tuesday After School- T6 (</a:t>
            </a:r>
            <a:r>
              <a:rPr lang="en-US" sz="3600" b="1" dirty="0" err="1"/>
              <a:t>Mr</a:t>
            </a:r>
            <a:r>
              <a:rPr lang="en-US" sz="3600" b="1" dirty="0"/>
              <a:t> Potter’s Room)</a:t>
            </a:r>
            <a:endParaRPr lang="en-GB" sz="3600" b="1" dirty="0"/>
          </a:p>
        </p:txBody>
      </p:sp>
      <p:sp>
        <p:nvSpPr>
          <p:cNvPr id="4" name="Title 1">
            <a:extLst>
              <a:ext uri="{FF2B5EF4-FFF2-40B4-BE49-F238E27FC236}">
                <a16:creationId xmlns:a16="http://schemas.microsoft.com/office/drawing/2014/main" id="{B1AAB24C-0C89-4363-9B53-CC5207FA1852}"/>
              </a:ext>
            </a:extLst>
          </p:cNvPr>
          <p:cNvSpPr txBox="1">
            <a:spLocks/>
          </p:cNvSpPr>
          <p:nvPr/>
        </p:nvSpPr>
        <p:spPr>
          <a:xfrm>
            <a:off x="1525622" y="4408589"/>
            <a:ext cx="90451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All year groups welcome!</a:t>
            </a:r>
            <a:endParaRPr lang="en-GB" sz="3600" b="1" dirty="0"/>
          </a:p>
        </p:txBody>
      </p:sp>
    </p:spTree>
    <p:extLst>
      <p:ext uri="{BB962C8B-B14F-4D97-AF65-F5344CB8AC3E}">
        <p14:creationId xmlns:p14="http://schemas.microsoft.com/office/powerpoint/2010/main" val="695289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5958C2-D9C1-4461-BD02-1CCC6A5078F6}"/>
              </a:ext>
            </a:extLst>
          </p:cNvPr>
          <p:cNvSpPr txBox="1"/>
          <p:nvPr/>
        </p:nvSpPr>
        <p:spPr>
          <a:xfrm>
            <a:off x="330740" y="194311"/>
            <a:ext cx="11556460" cy="1031051"/>
          </a:xfrm>
          <a:prstGeom prst="rect">
            <a:avLst/>
          </a:prstGeom>
          <a:solidFill>
            <a:schemeClr val="accent2"/>
          </a:solidFill>
          <a:ln>
            <a:solidFill>
              <a:schemeClr val="tx2"/>
            </a:solidFill>
          </a:ln>
        </p:spPr>
        <p:txBody>
          <a:bodyPr wrap="square" rtlCol="0">
            <a:spAutoFit/>
          </a:bodyPr>
          <a:lstStyle/>
          <a:p>
            <a:r>
              <a:rPr lang="en-GB" sz="6100" dirty="0">
                <a:latin typeface="+mj-lt"/>
              </a:rPr>
              <a:t>KS3 Residential Trip 2022</a:t>
            </a:r>
          </a:p>
        </p:txBody>
      </p:sp>
      <p:sp>
        <p:nvSpPr>
          <p:cNvPr id="3" name="TextBox 2">
            <a:extLst>
              <a:ext uri="{FF2B5EF4-FFF2-40B4-BE49-F238E27FC236}">
                <a16:creationId xmlns:a16="http://schemas.microsoft.com/office/drawing/2014/main" id="{2D367994-6BB9-43D1-960B-F1C7DE1D03D4}"/>
              </a:ext>
            </a:extLst>
          </p:cNvPr>
          <p:cNvSpPr txBox="1"/>
          <p:nvPr/>
        </p:nvSpPr>
        <p:spPr>
          <a:xfrm>
            <a:off x="2134420" y="1267678"/>
            <a:ext cx="7923161" cy="4893647"/>
          </a:xfrm>
          <a:prstGeom prst="rect">
            <a:avLst/>
          </a:prstGeom>
          <a:solidFill>
            <a:schemeClr val="accent6">
              <a:lumMod val="60000"/>
              <a:lumOff val="40000"/>
            </a:schemeClr>
          </a:solidFill>
          <a:ln>
            <a:solidFill>
              <a:schemeClr val="tx2"/>
            </a:solidFill>
          </a:ln>
        </p:spPr>
        <p:txBody>
          <a:bodyPr wrap="square" rtlCol="0">
            <a:spAutoFit/>
          </a:bodyPr>
          <a:lstStyle/>
          <a:p>
            <a:r>
              <a:rPr lang="en-GB" sz="4000" dirty="0"/>
              <a:t>Two nights away staying in Shropshire.</a:t>
            </a:r>
          </a:p>
          <a:p>
            <a:r>
              <a:rPr lang="en-GB" sz="4000" dirty="0"/>
              <a:t>Loads of fun </a:t>
            </a:r>
            <a:r>
              <a:rPr lang="en-GB" sz="4000" dirty="0" err="1"/>
              <a:t>activites</a:t>
            </a:r>
            <a:r>
              <a:rPr lang="en-GB" sz="4000" dirty="0"/>
              <a:t> such as climbing, caving, quad biking, raft building, orienteering, team building, quizzes.</a:t>
            </a:r>
          </a:p>
          <a:p>
            <a:r>
              <a:rPr lang="en-GB" sz="3600" b="1" dirty="0"/>
              <a:t>Leaving Monday 30</a:t>
            </a:r>
            <a:r>
              <a:rPr lang="en-GB" sz="3600" b="1" baseline="30000" dirty="0"/>
              <a:t>th</a:t>
            </a:r>
            <a:r>
              <a:rPr lang="en-GB" sz="3600" b="1" dirty="0"/>
              <a:t> May returning Wednesday 1</a:t>
            </a:r>
            <a:r>
              <a:rPr lang="en-GB" sz="3600" b="1" baseline="30000" dirty="0"/>
              <a:t>st</a:t>
            </a:r>
            <a:r>
              <a:rPr lang="en-GB" sz="3600" b="1" dirty="0"/>
              <a:t> June 2021</a:t>
            </a:r>
          </a:p>
        </p:txBody>
      </p:sp>
      <p:pic>
        <p:nvPicPr>
          <p:cNvPr id="1036" name="Picture 12" descr="Adventure sports jobs with PGL">
            <a:extLst>
              <a:ext uri="{FF2B5EF4-FFF2-40B4-BE49-F238E27FC236}">
                <a16:creationId xmlns:a16="http://schemas.microsoft.com/office/drawing/2014/main" id="{4595BB7D-B7C5-499A-B21E-DF3929E6A1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872"/>
          <a:stretch/>
        </p:blipFill>
        <p:spPr bwMode="auto">
          <a:xfrm>
            <a:off x="10134600" y="1309849"/>
            <a:ext cx="2057400" cy="1630081"/>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20A4BCF7-D1DD-4E66-916E-0B71D27760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2827" y="5478310"/>
            <a:ext cx="2972556" cy="1873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7B5AE6-F329-44A8-9C9F-ACC223A7D17A}"/>
              </a:ext>
            </a:extLst>
          </p:cNvPr>
          <p:cNvPicPr>
            <a:picLocks noChangeAspect="1"/>
          </p:cNvPicPr>
          <p:nvPr/>
        </p:nvPicPr>
        <p:blipFill>
          <a:blip r:embed="rId4"/>
          <a:stretch>
            <a:fillRect/>
          </a:stretch>
        </p:blipFill>
        <p:spPr>
          <a:xfrm>
            <a:off x="9047963" y="3963893"/>
            <a:ext cx="3019367" cy="1873520"/>
          </a:xfrm>
          <a:prstGeom prst="rect">
            <a:avLst/>
          </a:prstGeom>
          <a:ln>
            <a:solidFill>
              <a:schemeClr val="tx1"/>
            </a:solidFill>
          </a:ln>
        </p:spPr>
      </p:pic>
      <p:pic>
        <p:nvPicPr>
          <p:cNvPr id="14" name="Picture 4" descr="Climbing">
            <a:extLst>
              <a:ext uri="{FF2B5EF4-FFF2-40B4-BE49-F238E27FC236}">
                <a16:creationId xmlns:a16="http://schemas.microsoft.com/office/drawing/2014/main" id="{7B047CF8-98AF-469D-B86C-C3C8E85ED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34" y="3719987"/>
            <a:ext cx="3432635" cy="1930857"/>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03B26F-B2DC-41A3-A031-91B23968DB09}"/>
              </a:ext>
            </a:extLst>
          </p:cNvPr>
          <p:cNvPicPr>
            <a:picLocks noChangeAspect="1"/>
          </p:cNvPicPr>
          <p:nvPr/>
        </p:nvPicPr>
        <p:blipFill>
          <a:blip r:embed="rId6"/>
          <a:stretch>
            <a:fillRect/>
          </a:stretch>
        </p:blipFill>
        <p:spPr>
          <a:xfrm>
            <a:off x="9730385" y="2878011"/>
            <a:ext cx="2400479" cy="1349069"/>
          </a:xfrm>
          <a:prstGeom prst="rect">
            <a:avLst/>
          </a:prstGeom>
          <a:ln>
            <a:solidFill>
              <a:schemeClr val="tx1"/>
            </a:solidFill>
          </a:ln>
        </p:spPr>
      </p:pic>
      <p:pic>
        <p:nvPicPr>
          <p:cNvPr id="16" name="Picture 8" descr="All-Terrain Vehicles">
            <a:extLst>
              <a:ext uri="{FF2B5EF4-FFF2-40B4-BE49-F238E27FC236}">
                <a16:creationId xmlns:a16="http://schemas.microsoft.com/office/drawing/2014/main" id="{5DB70624-676E-4641-A202-7E404411E0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82" y="5098683"/>
            <a:ext cx="2870761" cy="1614803"/>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7" name="Picture 14" descr="Archery">
            <a:extLst>
              <a:ext uri="{FF2B5EF4-FFF2-40B4-BE49-F238E27FC236}">
                <a16:creationId xmlns:a16="http://schemas.microsoft.com/office/drawing/2014/main" id="{CCB1CF29-3FA7-4FDA-80C6-CAAF25A7D6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82" y="1387546"/>
            <a:ext cx="3896754" cy="219192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C6CC0C-DF26-46FF-8D32-2D0E262A0212}"/>
              </a:ext>
            </a:extLst>
          </p:cNvPr>
          <p:cNvSpPr txBox="1"/>
          <p:nvPr/>
        </p:nvSpPr>
        <p:spPr>
          <a:xfrm>
            <a:off x="2005182" y="1267678"/>
            <a:ext cx="8051984" cy="5078313"/>
          </a:xfrm>
          <a:prstGeom prst="rect">
            <a:avLst/>
          </a:prstGeom>
          <a:solidFill>
            <a:srgbClr val="F2854B"/>
          </a:solidFill>
          <a:ln w="28575">
            <a:solidFill>
              <a:schemeClr val="tx1"/>
            </a:solidFill>
          </a:ln>
        </p:spPr>
        <p:txBody>
          <a:bodyPr wrap="square" rtlCol="0">
            <a:spAutoFit/>
          </a:bodyPr>
          <a:lstStyle/>
          <a:p>
            <a:r>
              <a:rPr lang="en-GB" sz="2700" dirty="0"/>
              <a:t>Letters with all details available from Ms Stead (307 KWB)</a:t>
            </a:r>
          </a:p>
          <a:p>
            <a:r>
              <a:rPr lang="en-GB" sz="2700" dirty="0"/>
              <a:t>100 places between Y7 and 8 – trip open to girls and boys</a:t>
            </a:r>
          </a:p>
          <a:p>
            <a:endParaRPr lang="en-GB" sz="2700" dirty="0"/>
          </a:p>
          <a:p>
            <a:r>
              <a:rPr lang="en-GB" sz="2700" dirty="0"/>
              <a:t>First come first served – get your permission slips signed and in quickly!</a:t>
            </a:r>
          </a:p>
          <a:p>
            <a:endParaRPr lang="en-GB" sz="2700" dirty="0"/>
          </a:p>
          <a:p>
            <a:r>
              <a:rPr lang="en-GB" sz="2700" dirty="0"/>
              <a:t>Places awarded on a first come first served basis</a:t>
            </a:r>
          </a:p>
          <a:p>
            <a:r>
              <a:rPr lang="en-GB" sz="2700" dirty="0"/>
              <a:t>Wonderful Opportunity not to be missed</a:t>
            </a:r>
          </a:p>
          <a:p>
            <a:endParaRPr lang="en-GB" sz="2700" dirty="0"/>
          </a:p>
          <a:p>
            <a:r>
              <a:rPr lang="en-GB" sz="2700" dirty="0"/>
              <a:t>More information from Ms Stead (307 KWB)</a:t>
            </a:r>
          </a:p>
        </p:txBody>
      </p:sp>
    </p:spTree>
    <p:extLst>
      <p:ext uri="{BB962C8B-B14F-4D97-AF65-F5344CB8AC3E}">
        <p14:creationId xmlns:p14="http://schemas.microsoft.com/office/powerpoint/2010/main" val="346116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6703" y="55442"/>
            <a:ext cx="4397434" cy="2475792"/>
          </a:xfrm>
          <a:prstGeom prst="rect">
            <a:avLst/>
          </a:prstGeom>
        </p:spPr>
      </p:pic>
      <p:sp>
        <p:nvSpPr>
          <p:cNvPr id="5" name="Rectangle 4"/>
          <p:cNvSpPr/>
          <p:nvPr/>
        </p:nvSpPr>
        <p:spPr>
          <a:xfrm>
            <a:off x="5581305" y="80380"/>
            <a:ext cx="6377247" cy="2031325"/>
          </a:xfrm>
          <a:prstGeom prst="rect">
            <a:avLst/>
          </a:prstGeom>
          <a:solidFill>
            <a:schemeClr val="bg2"/>
          </a:solidFill>
        </p:spPr>
        <p:txBody>
          <a:bodyPr wrap="square">
            <a:spAutoFit/>
          </a:bodyPr>
          <a:lstStyle/>
          <a:p>
            <a:pPr algn="ctr"/>
            <a:r>
              <a:rPr lang="en-GB" dirty="0">
                <a:solidFill>
                  <a:schemeClr val="tx1">
                    <a:lumMod val="95000"/>
                    <a:lumOff val="5000"/>
                  </a:schemeClr>
                </a:solidFill>
                <a:latin typeface="museo_sans300"/>
              </a:rPr>
              <a:t>Enter this competition for the chance to win an official </a:t>
            </a:r>
            <a:r>
              <a:rPr lang="en-GB" i="1" dirty="0">
                <a:solidFill>
                  <a:schemeClr val="tx1">
                    <a:lumMod val="95000"/>
                    <a:lumOff val="5000"/>
                  </a:schemeClr>
                </a:solidFill>
                <a:latin typeface="museo_sans300"/>
              </a:rPr>
              <a:t>No Time To Die</a:t>
            </a:r>
            <a:r>
              <a:rPr lang="en-GB" dirty="0">
                <a:solidFill>
                  <a:schemeClr val="tx1">
                    <a:lumMod val="95000"/>
                    <a:lumOff val="5000"/>
                  </a:schemeClr>
                </a:solidFill>
                <a:latin typeface="museo_sans300"/>
              </a:rPr>
              <a:t> merchandise bundle</a:t>
            </a:r>
          </a:p>
          <a:p>
            <a:pPr algn="ctr"/>
            <a:endParaRPr lang="en-GB" b="0" i="0" dirty="0">
              <a:solidFill>
                <a:schemeClr val="tx1">
                  <a:lumMod val="95000"/>
                  <a:lumOff val="5000"/>
                </a:schemeClr>
              </a:solidFill>
              <a:effectLst/>
              <a:latin typeface="museo_sans300"/>
            </a:endParaRPr>
          </a:p>
          <a:p>
            <a:pPr algn="ctr"/>
            <a:r>
              <a:rPr lang="en-GB" dirty="0">
                <a:solidFill>
                  <a:schemeClr val="tx1">
                    <a:lumMod val="95000"/>
                    <a:lumOff val="5000"/>
                  </a:schemeClr>
                </a:solidFill>
                <a:latin typeface="museo_sans300"/>
              </a:rPr>
              <a:t>Ten national winners could win selection of official </a:t>
            </a:r>
            <a:r>
              <a:rPr lang="en-GB" i="1" dirty="0">
                <a:solidFill>
                  <a:schemeClr val="tx1">
                    <a:lumMod val="95000"/>
                    <a:lumOff val="5000"/>
                  </a:schemeClr>
                </a:solidFill>
                <a:latin typeface="museo_sans300"/>
              </a:rPr>
              <a:t>No Time To Die </a:t>
            </a:r>
            <a:r>
              <a:rPr lang="en-GB" dirty="0">
                <a:solidFill>
                  <a:schemeClr val="tx1">
                    <a:lumMod val="95000"/>
                    <a:lumOff val="5000"/>
                  </a:schemeClr>
                </a:solidFill>
                <a:latin typeface="museo_sans300"/>
              </a:rPr>
              <a:t>merchandise, comprising wireless headphones, a power bank, an umbrella, weekend bag, and an Aston Martin key chain.</a:t>
            </a:r>
            <a:endParaRPr lang="en-GB" b="0" i="0" dirty="0">
              <a:solidFill>
                <a:schemeClr val="tx1">
                  <a:lumMod val="95000"/>
                  <a:lumOff val="5000"/>
                </a:schemeClr>
              </a:solidFill>
              <a:effectLst/>
              <a:latin typeface="museo_sans300"/>
            </a:endParaRPr>
          </a:p>
        </p:txBody>
      </p:sp>
      <p:sp>
        <p:nvSpPr>
          <p:cNvPr id="6" name="Rectangle 5"/>
          <p:cNvSpPr/>
          <p:nvPr/>
        </p:nvSpPr>
        <p:spPr>
          <a:xfrm>
            <a:off x="124690" y="3300672"/>
            <a:ext cx="6096000" cy="3416320"/>
          </a:xfrm>
          <a:prstGeom prst="rect">
            <a:avLst/>
          </a:prstGeom>
          <a:solidFill>
            <a:schemeClr val="accent1">
              <a:lumMod val="20000"/>
              <a:lumOff val="80000"/>
            </a:schemeClr>
          </a:solidFill>
        </p:spPr>
        <p:txBody>
          <a:bodyPr>
            <a:spAutoFit/>
          </a:bodyPr>
          <a:lstStyle/>
          <a:p>
            <a:r>
              <a:rPr lang="en-GB" dirty="0">
                <a:solidFill>
                  <a:srgbClr val="3D3F42"/>
                </a:solidFill>
                <a:latin typeface="museo_sans300"/>
              </a:rPr>
              <a:t>Students need to write a letter imagining they’re applying to a Universal film production. </a:t>
            </a:r>
          </a:p>
          <a:p>
            <a:endParaRPr lang="en-GB" dirty="0">
              <a:solidFill>
                <a:srgbClr val="3D3F42"/>
              </a:solidFill>
              <a:latin typeface="museo_sans300"/>
            </a:endParaRPr>
          </a:p>
          <a:p>
            <a:r>
              <a:rPr lang="en-GB" dirty="0">
                <a:solidFill>
                  <a:srgbClr val="3D3F42"/>
                </a:solidFill>
                <a:latin typeface="museo_sans300"/>
              </a:rPr>
              <a:t>Addressing the producer, pupils need to explain which behind-the-scenes department they’d like to work in and why.</a:t>
            </a:r>
          </a:p>
          <a:p>
            <a:endParaRPr lang="en-GB" dirty="0">
              <a:solidFill>
                <a:srgbClr val="3D3F42"/>
              </a:solidFill>
              <a:latin typeface="museo_sans300"/>
            </a:endParaRPr>
          </a:p>
          <a:p>
            <a:r>
              <a:rPr lang="en-GB" dirty="0">
                <a:solidFill>
                  <a:srgbClr val="3D3F42"/>
                </a:solidFill>
                <a:latin typeface="museo_sans300"/>
              </a:rPr>
              <a:t>You need to pitch persuasively, making sure to mention the skills they’d bring to the role.</a:t>
            </a:r>
          </a:p>
          <a:p>
            <a:endParaRPr lang="en-GB" dirty="0">
              <a:solidFill>
                <a:srgbClr val="3D3F42"/>
              </a:solidFill>
              <a:latin typeface="museo_sans300"/>
            </a:endParaRPr>
          </a:p>
          <a:p>
            <a:r>
              <a:rPr lang="en-GB" dirty="0">
                <a:solidFill>
                  <a:srgbClr val="3D3F42"/>
                </a:solidFill>
                <a:latin typeface="museo_sans300"/>
              </a:rPr>
              <a:t>The winners for this competition will be selected by Into Film, Universal and EON.</a:t>
            </a:r>
            <a:endParaRPr lang="en-GB" dirty="0"/>
          </a:p>
        </p:txBody>
      </p:sp>
      <p:sp>
        <p:nvSpPr>
          <p:cNvPr id="8" name="Rectangle 7"/>
          <p:cNvSpPr/>
          <p:nvPr/>
        </p:nvSpPr>
        <p:spPr>
          <a:xfrm>
            <a:off x="6359237" y="4414348"/>
            <a:ext cx="2216725" cy="1323439"/>
          </a:xfrm>
          <a:prstGeom prst="rect">
            <a:avLst/>
          </a:prstGeom>
          <a:solidFill>
            <a:schemeClr val="accent3">
              <a:lumMod val="20000"/>
              <a:lumOff val="80000"/>
            </a:schemeClr>
          </a:solidFill>
          <a:ln>
            <a:solidFill>
              <a:srgbClr val="660066"/>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Calibri"/>
              </a:rPr>
              <a:t>Collect an</a:t>
            </a:r>
            <a:r>
              <a:rPr kumimoji="0" lang="en-GB" sz="2000" b="1" i="0" u="none" strike="noStrike" kern="1200" cap="none" spc="0" normalizeH="0" noProof="0" dirty="0">
                <a:ln>
                  <a:noFill/>
                </a:ln>
                <a:solidFill>
                  <a:prstClr val="black"/>
                </a:solidFill>
                <a:effectLst/>
                <a:uLnTx/>
                <a:uFillTx/>
                <a:latin typeface="Calibri"/>
                <a:ea typeface="+mn-ea"/>
                <a:cs typeface="Calibri"/>
              </a:rPr>
              <a:t> entry form from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Calibri"/>
              </a:rPr>
              <a:t>KWB 101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Calibri"/>
              </a:rPr>
              <a:t>Ms Ahmed</a:t>
            </a:r>
          </a:p>
        </p:txBody>
      </p:sp>
      <p:pic>
        <p:nvPicPr>
          <p:cNvPr id="1026" name="Picture 2" descr="No Time to Die"/>
          <p:cNvPicPr>
            <a:picLocks noChangeAspect="1" noChangeArrowheads="1"/>
          </p:cNvPicPr>
          <p:nvPr/>
        </p:nvPicPr>
        <p:blipFill rotWithShape="1">
          <a:blip r:embed="rId3">
            <a:extLst>
              <a:ext uri="{28A0092B-C50C-407E-A947-70E740481C1C}">
                <a14:useLocalDpi xmlns:a14="http://schemas.microsoft.com/office/drawing/2010/main" val="0"/>
              </a:ext>
            </a:extLst>
          </a:blip>
          <a:srcRect r="59354"/>
          <a:stretch/>
        </p:blipFill>
        <p:spPr bwMode="auto">
          <a:xfrm>
            <a:off x="8769929" y="2122993"/>
            <a:ext cx="3308465" cy="45827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09855" y="6036457"/>
            <a:ext cx="2726573" cy="707886"/>
          </a:xfrm>
          <a:prstGeom prst="rect">
            <a:avLst/>
          </a:prstGeom>
          <a:solidFill>
            <a:schemeClr val="accent3">
              <a:lumMod val="20000"/>
              <a:lumOff val="80000"/>
            </a:schemeClr>
          </a:solidFill>
          <a:ln>
            <a:solidFill>
              <a:srgbClr val="660066"/>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cs typeface="Calibri"/>
              </a:rPr>
              <a:t>Deadline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noProof="0" dirty="0">
                <a:ln>
                  <a:noFill/>
                </a:ln>
                <a:solidFill>
                  <a:prstClr val="black"/>
                </a:solidFill>
                <a:effectLst/>
                <a:uLnTx/>
                <a:uFillTx/>
                <a:latin typeface="Calibri"/>
                <a:cs typeface="Calibri"/>
              </a:rPr>
              <a:t>Friday </a:t>
            </a:r>
            <a:r>
              <a:rPr lang="en-GB" sz="2000" b="1" dirty="0">
                <a:solidFill>
                  <a:prstClr val="black"/>
                </a:solidFill>
                <a:latin typeface="Calibri"/>
                <a:cs typeface="Calibri"/>
              </a:rPr>
              <a:t>5</a:t>
            </a:r>
            <a:r>
              <a:rPr lang="en-GB" sz="2000" b="1" baseline="30000" dirty="0">
                <a:solidFill>
                  <a:prstClr val="black"/>
                </a:solidFill>
                <a:latin typeface="Calibri"/>
                <a:cs typeface="Calibri"/>
              </a:rPr>
              <a:t>th</a:t>
            </a:r>
            <a:r>
              <a:rPr lang="en-GB" sz="2000" b="1" dirty="0">
                <a:solidFill>
                  <a:prstClr val="black"/>
                </a:solidFill>
                <a:latin typeface="Calibri"/>
                <a:cs typeface="Calibri"/>
              </a:rPr>
              <a:t> November</a:t>
            </a:r>
            <a:endParaRPr kumimoji="0" lang="en-GB" sz="2000" b="1" i="0" u="none" strike="noStrike" kern="1200" cap="none" spc="0" normalizeH="0" baseline="0" noProof="0" dirty="0">
              <a:ln>
                <a:noFill/>
              </a:ln>
              <a:solidFill>
                <a:prstClr val="black"/>
              </a:solidFill>
              <a:effectLst/>
              <a:uLnTx/>
              <a:uFillTx/>
              <a:latin typeface="Calibri"/>
              <a:cs typeface="Calibri"/>
            </a:endParaRPr>
          </a:p>
        </p:txBody>
      </p:sp>
      <p:sp>
        <p:nvSpPr>
          <p:cNvPr id="10" name="Rectangle 9"/>
          <p:cNvSpPr/>
          <p:nvPr/>
        </p:nvSpPr>
        <p:spPr>
          <a:xfrm>
            <a:off x="6496397" y="2317623"/>
            <a:ext cx="1942407" cy="1754326"/>
          </a:xfrm>
          <a:prstGeom prst="rect">
            <a:avLst/>
          </a:prstGeom>
          <a:solidFill>
            <a:schemeClr val="accent6">
              <a:lumMod val="40000"/>
              <a:lumOff val="60000"/>
            </a:schemeClr>
          </a:solidFill>
        </p:spPr>
        <p:txBody>
          <a:bodyPr wrap="square">
            <a:spAutoFit/>
          </a:bodyPr>
          <a:lstStyle/>
          <a:p>
            <a:pPr algn="ctr"/>
            <a:r>
              <a:rPr lang="en-GB" dirty="0">
                <a:solidFill>
                  <a:srgbClr val="3D3F42"/>
                </a:solidFill>
                <a:latin typeface="museo_sans300"/>
              </a:rPr>
              <a:t>Development</a:t>
            </a:r>
          </a:p>
          <a:p>
            <a:pPr algn="ctr"/>
            <a:r>
              <a:rPr lang="en-GB" dirty="0">
                <a:solidFill>
                  <a:srgbClr val="3D3F42"/>
                </a:solidFill>
                <a:latin typeface="museo_sans300"/>
              </a:rPr>
              <a:t>Production Management</a:t>
            </a:r>
          </a:p>
          <a:p>
            <a:pPr algn="ctr"/>
            <a:r>
              <a:rPr lang="en-GB" dirty="0">
                <a:solidFill>
                  <a:srgbClr val="3D3F42"/>
                </a:solidFill>
                <a:latin typeface="museo_sans300"/>
              </a:rPr>
              <a:t>Post-Production</a:t>
            </a:r>
          </a:p>
          <a:p>
            <a:pPr algn="ctr"/>
            <a:r>
              <a:rPr lang="en-GB" dirty="0">
                <a:solidFill>
                  <a:srgbClr val="3D3F42"/>
                </a:solidFill>
                <a:latin typeface="museo_sans300"/>
              </a:rPr>
              <a:t>Craft</a:t>
            </a:r>
          </a:p>
          <a:p>
            <a:pPr algn="ctr"/>
            <a:r>
              <a:rPr lang="en-GB" dirty="0">
                <a:solidFill>
                  <a:srgbClr val="3D3F42"/>
                </a:solidFill>
                <a:latin typeface="museo_sans300"/>
              </a:rPr>
              <a:t>Technical</a:t>
            </a:r>
            <a:endParaRPr lang="en-GB" dirty="0"/>
          </a:p>
        </p:txBody>
      </p:sp>
      <p:sp>
        <p:nvSpPr>
          <p:cNvPr id="11" name="Rectangle 10"/>
          <p:cNvSpPr/>
          <p:nvPr/>
        </p:nvSpPr>
        <p:spPr>
          <a:xfrm>
            <a:off x="97671" y="2567507"/>
            <a:ext cx="6123019" cy="646331"/>
          </a:xfrm>
          <a:prstGeom prst="rect">
            <a:avLst/>
          </a:prstGeom>
          <a:solidFill>
            <a:schemeClr val="accent6">
              <a:lumMod val="40000"/>
              <a:lumOff val="60000"/>
            </a:schemeClr>
          </a:solidFill>
        </p:spPr>
        <p:txBody>
          <a:bodyPr wrap="square">
            <a:spAutoFit/>
          </a:bodyPr>
          <a:lstStyle/>
          <a:p>
            <a:pPr algn="ctr"/>
            <a:r>
              <a:rPr lang="en-GB" sz="3600" dirty="0">
                <a:solidFill>
                  <a:schemeClr val="tx1">
                    <a:lumMod val="95000"/>
                    <a:lumOff val="5000"/>
                  </a:schemeClr>
                </a:solidFill>
                <a:latin typeface="museo_sans300"/>
              </a:rPr>
              <a:t>Careers Behind the Camera</a:t>
            </a:r>
            <a:endParaRPr lang="en-GB" sz="3600" dirty="0">
              <a:solidFill>
                <a:schemeClr val="tx1">
                  <a:lumMod val="95000"/>
                  <a:lumOff val="5000"/>
                </a:schemeClr>
              </a:solidFill>
            </a:endParaRPr>
          </a:p>
        </p:txBody>
      </p:sp>
    </p:spTree>
    <p:extLst>
      <p:ext uri="{BB962C8B-B14F-4D97-AF65-F5344CB8AC3E}">
        <p14:creationId xmlns:p14="http://schemas.microsoft.com/office/powerpoint/2010/main" val="195145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K Polar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23" y="90741"/>
            <a:ext cx="1447137" cy="14471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88381" y="108668"/>
            <a:ext cx="10039793" cy="1237125"/>
          </a:xfrm>
          <a:prstGeom prst="rect">
            <a:avLst/>
          </a:prstGeom>
          <a:solidFill>
            <a:schemeClr val="accent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latin typeface="Century Gothic" panose="020B0502020202020204" pitchFamily="34" charset="0"/>
              </a:rPr>
              <a:t>House Competition to Design a flag for Antarctica</a:t>
            </a:r>
          </a:p>
        </p:txBody>
      </p:sp>
      <p:sp>
        <p:nvSpPr>
          <p:cNvPr id="6" name="Title 5"/>
          <p:cNvSpPr>
            <a:spLocks noGrp="1"/>
          </p:cNvSpPr>
          <p:nvPr>
            <p:ph type="ctrTitle"/>
          </p:nvPr>
        </p:nvSpPr>
        <p:spPr>
          <a:xfrm>
            <a:off x="59736" y="1609871"/>
            <a:ext cx="6281394" cy="199216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n-GB" sz="3600" dirty="0">
                <a:solidFill>
                  <a:schemeClr val="tx1"/>
                </a:solidFill>
                <a:latin typeface="Century Gothic" panose="020B0502020202020204" pitchFamily="34" charset="0"/>
              </a:rPr>
              <a:t>Imagine designing a flag that will be taken to Antarctica by a scientist. Now is your chance!</a:t>
            </a:r>
          </a:p>
        </p:txBody>
      </p:sp>
      <p:sp>
        <p:nvSpPr>
          <p:cNvPr id="7" name="Title 5"/>
          <p:cNvSpPr txBox="1">
            <a:spLocks/>
          </p:cNvSpPr>
          <p:nvPr/>
        </p:nvSpPr>
        <p:spPr>
          <a:xfrm>
            <a:off x="70734" y="3674031"/>
            <a:ext cx="6270396" cy="1319388"/>
          </a:xfrm>
          <a:prstGeom prst="rect">
            <a:avLst/>
          </a:prstGeom>
          <a:solidFill>
            <a:schemeClr val="accent5">
              <a:lumMod val="60000"/>
              <a:lumOff val="40000"/>
            </a:schemeClr>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1800" b="1" u="sng" dirty="0">
                <a:solidFill>
                  <a:schemeClr val="tx1"/>
                </a:solidFill>
                <a:latin typeface="Century Gothic" panose="020B0502020202020204" pitchFamily="34" charset="0"/>
              </a:rPr>
              <a:t>WINNING DESIGN WILL BE TAKEN TO ANTARCTICA! </a:t>
            </a:r>
          </a:p>
          <a:p>
            <a:r>
              <a:rPr lang="en-GB" sz="1800" b="1" u="sng" dirty="0">
                <a:solidFill>
                  <a:schemeClr val="tx1"/>
                </a:solidFill>
                <a:latin typeface="Century Gothic" panose="020B0502020202020204" pitchFamily="34" charset="0"/>
              </a:rPr>
              <a:t>1</a:t>
            </a:r>
            <a:r>
              <a:rPr lang="en-GB" sz="1800" b="1" u="sng" baseline="30000" dirty="0">
                <a:solidFill>
                  <a:schemeClr val="tx1"/>
                </a:solidFill>
                <a:latin typeface="Century Gothic" panose="020B0502020202020204" pitchFamily="34" charset="0"/>
              </a:rPr>
              <a:t>st</a:t>
            </a:r>
            <a:r>
              <a:rPr lang="en-GB" sz="1800" b="1" u="sng" dirty="0">
                <a:solidFill>
                  <a:schemeClr val="tx1"/>
                </a:solidFill>
                <a:latin typeface="Century Gothic" panose="020B0502020202020204" pitchFamily="34" charset="0"/>
              </a:rPr>
              <a:t> 2</a:t>
            </a:r>
            <a:r>
              <a:rPr lang="en-GB" sz="1800" b="1" u="sng" baseline="30000" dirty="0">
                <a:solidFill>
                  <a:schemeClr val="tx1"/>
                </a:solidFill>
                <a:latin typeface="Century Gothic" panose="020B0502020202020204" pitchFamily="34" charset="0"/>
              </a:rPr>
              <a:t>nd</a:t>
            </a:r>
            <a:r>
              <a:rPr lang="en-GB" sz="1800" b="1" u="sng" dirty="0">
                <a:solidFill>
                  <a:schemeClr val="tx1"/>
                </a:solidFill>
                <a:latin typeface="Century Gothic" panose="020B0502020202020204" pitchFamily="34" charset="0"/>
              </a:rPr>
              <a:t> and 3</a:t>
            </a:r>
            <a:r>
              <a:rPr lang="en-GB" sz="1800" b="1" u="sng" baseline="30000" dirty="0">
                <a:solidFill>
                  <a:schemeClr val="tx1"/>
                </a:solidFill>
                <a:latin typeface="Century Gothic" panose="020B0502020202020204" pitchFamily="34" charset="0"/>
              </a:rPr>
              <a:t>rd</a:t>
            </a:r>
            <a:r>
              <a:rPr lang="en-GB" sz="1800" b="1" u="sng" dirty="0">
                <a:solidFill>
                  <a:schemeClr val="tx1"/>
                </a:solidFill>
                <a:latin typeface="Century Gothic" panose="020B0502020202020204" pitchFamily="34" charset="0"/>
              </a:rPr>
              <a:t> place will receive a prize</a:t>
            </a:r>
          </a:p>
          <a:p>
            <a:pPr algn="l"/>
            <a:r>
              <a:rPr lang="en-GB" sz="1800" dirty="0">
                <a:solidFill>
                  <a:schemeClr val="tx1"/>
                </a:solidFill>
                <a:latin typeface="Century Gothic" panose="020B0502020202020204" pitchFamily="34" charset="0"/>
              </a:rPr>
              <a:t>House Points/</a:t>
            </a:r>
            <a:r>
              <a:rPr lang="en-GB" sz="1800" dirty="0" err="1">
                <a:solidFill>
                  <a:schemeClr val="tx1"/>
                </a:solidFill>
                <a:latin typeface="Century Gothic" panose="020B0502020202020204" pitchFamily="34" charset="0"/>
              </a:rPr>
              <a:t>Vivos</a:t>
            </a:r>
            <a:r>
              <a:rPr lang="en-GB" sz="1800" dirty="0">
                <a:solidFill>
                  <a:schemeClr val="tx1"/>
                </a:solidFill>
                <a:latin typeface="Century Gothic" panose="020B0502020202020204" pitchFamily="34" charset="0"/>
              </a:rPr>
              <a:t> for everyone </a:t>
            </a:r>
          </a:p>
          <a:p>
            <a:pPr algn="l"/>
            <a:r>
              <a:rPr lang="en-GB" sz="1800" dirty="0">
                <a:solidFill>
                  <a:schemeClr val="tx1"/>
                </a:solidFill>
                <a:latin typeface="Century Gothic" panose="020B0502020202020204" pitchFamily="34" charset="0"/>
              </a:rPr>
              <a:t>who enters</a:t>
            </a:r>
          </a:p>
        </p:txBody>
      </p:sp>
      <p:sp>
        <p:nvSpPr>
          <p:cNvPr id="8" name="Title 5"/>
          <p:cNvSpPr txBox="1">
            <a:spLocks/>
          </p:cNvSpPr>
          <p:nvPr/>
        </p:nvSpPr>
        <p:spPr>
          <a:xfrm>
            <a:off x="6456460" y="1603549"/>
            <a:ext cx="5545830" cy="3914656"/>
          </a:xfrm>
          <a:prstGeom prst="rect">
            <a:avLst/>
          </a:prstGeom>
          <a:solidFill>
            <a:schemeClr val="accent5">
              <a:lumMod val="20000"/>
              <a:lumOff val="80000"/>
            </a:schemeClr>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2000" b="1" u="sng" dirty="0">
                <a:solidFill>
                  <a:schemeClr val="tx1"/>
                </a:solidFill>
                <a:latin typeface="Century Gothic" panose="020B0502020202020204" pitchFamily="34" charset="0"/>
              </a:rPr>
              <a:t>Your flag design needs to:</a:t>
            </a:r>
          </a:p>
          <a:p>
            <a:endParaRPr lang="en-GB" sz="1800" dirty="0">
              <a:solidFill>
                <a:schemeClr val="tx1"/>
              </a:solidFill>
              <a:latin typeface="Century Gothic" panose="020B0502020202020204" pitchFamily="34" charset="0"/>
            </a:endParaRPr>
          </a:p>
          <a:p>
            <a:r>
              <a:rPr lang="en-GB" sz="1800" dirty="0">
                <a:solidFill>
                  <a:schemeClr val="tx1"/>
                </a:solidFill>
                <a:latin typeface="Century Gothic" panose="020B0502020202020204" pitchFamily="34" charset="0"/>
              </a:rPr>
              <a:t>Be A4 size</a:t>
            </a:r>
          </a:p>
          <a:p>
            <a:endParaRPr lang="en-GB" sz="1800" dirty="0">
              <a:solidFill>
                <a:schemeClr val="tx1"/>
              </a:solidFill>
              <a:latin typeface="Century Gothic" panose="020B0502020202020204" pitchFamily="34" charset="0"/>
            </a:endParaRPr>
          </a:p>
          <a:p>
            <a:pPr algn="l"/>
            <a:r>
              <a:rPr lang="en-GB" sz="1800" dirty="0">
                <a:solidFill>
                  <a:schemeClr val="tx1"/>
                </a:solidFill>
                <a:latin typeface="Century Gothic" panose="020B0502020202020204" pitchFamily="34" charset="0"/>
              </a:rPr>
              <a:t>Include the Joseph </a:t>
            </a:r>
            <a:r>
              <a:rPr lang="en-GB" sz="1800" dirty="0" err="1">
                <a:solidFill>
                  <a:schemeClr val="tx1"/>
                </a:solidFill>
                <a:latin typeface="Century Gothic" panose="020B0502020202020204" pitchFamily="34" charset="0"/>
              </a:rPr>
              <a:t>Leckie</a:t>
            </a:r>
            <a:r>
              <a:rPr lang="en-GB" sz="1800" dirty="0">
                <a:solidFill>
                  <a:schemeClr val="tx1"/>
                </a:solidFill>
                <a:latin typeface="Century Gothic" panose="020B0502020202020204" pitchFamily="34" charset="0"/>
              </a:rPr>
              <a:t> Academy Logo </a:t>
            </a:r>
          </a:p>
          <a:p>
            <a:endParaRPr lang="en-GB" sz="1800" dirty="0">
              <a:solidFill>
                <a:schemeClr val="tx1"/>
              </a:solidFill>
              <a:latin typeface="Century Gothic" panose="020B0502020202020204" pitchFamily="34" charset="0"/>
            </a:endParaRPr>
          </a:p>
          <a:p>
            <a:r>
              <a:rPr lang="en-GB" sz="1800" dirty="0">
                <a:solidFill>
                  <a:schemeClr val="tx1"/>
                </a:solidFill>
                <a:latin typeface="Century Gothic" panose="020B0502020202020204" pitchFamily="34" charset="0"/>
              </a:rPr>
              <a:t>Be a simple design that shows up well against the snow and ice in Antarctica</a:t>
            </a:r>
          </a:p>
          <a:p>
            <a:endParaRPr lang="en-GB" sz="1800" dirty="0">
              <a:solidFill>
                <a:schemeClr val="tx1"/>
              </a:solidFill>
              <a:latin typeface="Century Gothic" panose="020B0502020202020204" pitchFamily="34" charset="0"/>
            </a:endParaRPr>
          </a:p>
          <a:p>
            <a:r>
              <a:rPr lang="en-GB" sz="1800" dirty="0">
                <a:solidFill>
                  <a:schemeClr val="tx1"/>
                </a:solidFill>
                <a:latin typeface="Century Gothic" panose="020B0502020202020204" pitchFamily="34" charset="0"/>
              </a:rPr>
              <a:t>Use no more than 3 colours</a:t>
            </a:r>
          </a:p>
          <a:p>
            <a:endParaRPr lang="en-GB" sz="1800" dirty="0">
              <a:solidFill>
                <a:schemeClr val="tx1"/>
              </a:solidFill>
              <a:latin typeface="Century Gothic" panose="020B0502020202020204" pitchFamily="34" charset="0"/>
            </a:endParaRPr>
          </a:p>
          <a:p>
            <a:r>
              <a:rPr lang="en-GB" sz="1800" dirty="0">
                <a:solidFill>
                  <a:schemeClr val="tx1"/>
                </a:solidFill>
                <a:latin typeface="Century Gothic" panose="020B0502020202020204" pitchFamily="34" charset="0"/>
              </a:rPr>
              <a:t>Think about the meaning in your flag – the images, colours or patterns should relate to what it symbolises (what animals, plants </a:t>
            </a:r>
            <a:r>
              <a:rPr lang="en-GB" sz="1800" dirty="0" err="1">
                <a:solidFill>
                  <a:schemeClr val="tx1"/>
                </a:solidFill>
                <a:latin typeface="Century Gothic" panose="020B0502020202020204" pitchFamily="34" charset="0"/>
              </a:rPr>
              <a:t>etc</a:t>
            </a:r>
            <a:r>
              <a:rPr lang="en-GB" sz="1800" dirty="0">
                <a:solidFill>
                  <a:schemeClr val="tx1"/>
                </a:solidFill>
                <a:latin typeface="Century Gothic" panose="020B0502020202020204" pitchFamily="34" charset="0"/>
              </a:rPr>
              <a:t> could you include in your design?)</a:t>
            </a:r>
          </a:p>
        </p:txBody>
      </p:sp>
      <p:pic>
        <p:nvPicPr>
          <p:cNvPr id="14" name="Content Placeholder 3"/>
          <p:cNvPicPr>
            <a:picLocks noChangeAspect="1"/>
          </p:cNvPicPr>
          <p:nvPr/>
        </p:nvPicPr>
        <p:blipFill>
          <a:blip r:embed="rId3"/>
          <a:stretch>
            <a:fillRect/>
          </a:stretch>
        </p:blipFill>
        <p:spPr>
          <a:xfrm>
            <a:off x="10480704" y="814309"/>
            <a:ext cx="1967204" cy="1713654"/>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10000" r="90000"/>
                    </a14:imgEffect>
                  </a14:imgLayer>
                </a14:imgProps>
              </a:ext>
            </a:extLst>
          </a:blip>
          <a:stretch>
            <a:fillRect/>
          </a:stretch>
        </p:blipFill>
        <p:spPr>
          <a:xfrm>
            <a:off x="10939635" y="2543736"/>
            <a:ext cx="1365959" cy="718230"/>
          </a:xfrm>
          <a:prstGeom prst="rect">
            <a:avLst/>
          </a:prstGeom>
        </p:spPr>
      </p:pic>
      <p:sp>
        <p:nvSpPr>
          <p:cNvPr id="17" name="Title 5"/>
          <p:cNvSpPr txBox="1">
            <a:spLocks noGrp="1"/>
          </p:cNvSpPr>
          <p:nvPr>
            <p:ph type="subTitle" idx="1"/>
          </p:nvPr>
        </p:nvSpPr>
        <p:spPr>
          <a:xfrm>
            <a:off x="48548" y="6117504"/>
            <a:ext cx="11953742" cy="652320"/>
          </a:xfrm>
          <a:prstGeom prst="rect">
            <a:avLst/>
          </a:prstGeom>
          <a:solidFill>
            <a:schemeClr val="accent5">
              <a:lumMod val="40000"/>
              <a:lumOff val="60000"/>
            </a:schemeClr>
          </a:solid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GB" sz="1800" dirty="0">
              <a:solidFill>
                <a:schemeClr val="tx1"/>
              </a:solidFill>
              <a:latin typeface="Century Gothic" panose="020B0502020202020204" pitchFamily="34" charset="0"/>
            </a:endParaRPr>
          </a:p>
          <a:p>
            <a:r>
              <a:rPr lang="en-GB" sz="1800" b="1" u="sng" dirty="0">
                <a:solidFill>
                  <a:schemeClr val="tx1"/>
                </a:solidFill>
                <a:latin typeface="Century Gothic" panose="020B0502020202020204" pitchFamily="34" charset="0"/>
              </a:rPr>
              <a:t>Closing date</a:t>
            </a:r>
            <a:r>
              <a:rPr lang="en-GB" sz="1800" b="1" u="sng">
                <a:solidFill>
                  <a:schemeClr val="tx1"/>
                </a:solidFill>
                <a:latin typeface="Century Gothic" panose="020B0502020202020204" pitchFamily="34" charset="0"/>
              </a:rPr>
              <a:t>: 12</a:t>
            </a:r>
            <a:r>
              <a:rPr lang="en-GB" sz="1800" b="1" u="sng" baseline="30000">
                <a:solidFill>
                  <a:schemeClr val="tx1"/>
                </a:solidFill>
                <a:latin typeface="Century Gothic" panose="020B0502020202020204" pitchFamily="34" charset="0"/>
              </a:rPr>
              <a:t>th</a:t>
            </a:r>
            <a:r>
              <a:rPr lang="en-GB" sz="1800" b="1" u="sng">
                <a:solidFill>
                  <a:schemeClr val="tx1"/>
                </a:solidFill>
                <a:latin typeface="Century Gothic" panose="020B0502020202020204" pitchFamily="34" charset="0"/>
              </a:rPr>
              <a:t> </a:t>
            </a:r>
            <a:r>
              <a:rPr lang="en-GB" sz="1800" b="1" u="sng" dirty="0">
                <a:solidFill>
                  <a:schemeClr val="tx1"/>
                </a:solidFill>
                <a:latin typeface="Century Gothic" panose="020B0502020202020204" pitchFamily="34" charset="0"/>
              </a:rPr>
              <a:t>November</a:t>
            </a:r>
          </a:p>
          <a:p>
            <a:r>
              <a:rPr lang="en-GB" sz="1800" dirty="0">
                <a:solidFill>
                  <a:schemeClr val="tx1"/>
                </a:solidFill>
                <a:latin typeface="Century Gothic" panose="020B0502020202020204" pitchFamily="34" charset="0"/>
              </a:rPr>
              <a:t>Designs should be handed or emailed to Ms Stead room 307 KWB </a:t>
            </a:r>
            <a:r>
              <a:rPr lang="en-GB" sz="1800" dirty="0">
                <a:solidFill>
                  <a:schemeClr val="tx1"/>
                </a:solidFill>
                <a:latin typeface="Century Gothic" panose="020B0502020202020204" pitchFamily="34" charset="0"/>
                <a:hlinkClick r:id="rId6"/>
              </a:rPr>
              <a:t>v.stead@josephleckieacademy.co.uk</a:t>
            </a:r>
            <a:endParaRPr lang="en-GB" sz="1800" dirty="0">
              <a:solidFill>
                <a:schemeClr val="tx1"/>
              </a:solidFill>
              <a:latin typeface="Century Gothic" panose="020B0502020202020204" pitchFamily="34" charset="0"/>
            </a:endParaRPr>
          </a:p>
          <a:p>
            <a:endParaRPr lang="en-GB" sz="1800" dirty="0">
              <a:solidFill>
                <a:schemeClr val="tx1"/>
              </a:solidFill>
              <a:latin typeface="Century Gothic" panose="020B0502020202020204" pitchFamily="34" charset="0"/>
            </a:endParaRPr>
          </a:p>
        </p:txBody>
      </p:sp>
      <p:sp>
        <p:nvSpPr>
          <p:cNvPr id="12" name="6-Point Star 11"/>
          <p:cNvSpPr/>
          <p:nvPr/>
        </p:nvSpPr>
        <p:spPr>
          <a:xfrm rot="20938831">
            <a:off x="1404817" y="516932"/>
            <a:ext cx="1539848" cy="1311523"/>
          </a:xfrm>
          <a:prstGeom prst="star6">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Year 7 &amp; 8</a:t>
            </a:r>
          </a:p>
        </p:txBody>
      </p:sp>
      <p:pic>
        <p:nvPicPr>
          <p:cNvPr id="13" name="Picture 12"/>
          <p:cNvPicPr>
            <a:picLocks noChangeAspect="1"/>
          </p:cNvPicPr>
          <p:nvPr/>
        </p:nvPicPr>
        <p:blipFill rotWithShape="1">
          <a:blip r:embed="rId7"/>
          <a:srcRect l="14452" t="19467" r="14937" b="7023"/>
          <a:stretch/>
        </p:blipFill>
        <p:spPr>
          <a:xfrm>
            <a:off x="4254007" y="4377911"/>
            <a:ext cx="2512743" cy="1739593"/>
          </a:xfrm>
          <a:prstGeom prst="rect">
            <a:avLst/>
          </a:prstGeom>
          <a:ln w="19050">
            <a:solidFill>
              <a:schemeClr val="tx1"/>
            </a:solidFill>
          </a:ln>
        </p:spPr>
      </p:pic>
      <p:pic>
        <p:nvPicPr>
          <p:cNvPr id="21" name="Content Placeholder 5"/>
          <p:cNvPicPr>
            <a:picLocks noChangeAspect="1"/>
          </p:cNvPicPr>
          <p:nvPr/>
        </p:nvPicPr>
        <p:blipFill rotWithShape="1">
          <a:blip r:embed="rId8"/>
          <a:srcRect l="15519" t="33002" r="65546" b="50598"/>
          <a:stretch/>
        </p:blipFill>
        <p:spPr>
          <a:xfrm>
            <a:off x="95474" y="5045964"/>
            <a:ext cx="4158533" cy="1009815"/>
          </a:xfrm>
          <a:prstGeom prst="rect">
            <a:avLst/>
          </a:prstGeom>
          <a:ln>
            <a:solidFill>
              <a:schemeClr val="tx1"/>
            </a:solidFill>
          </a:ln>
        </p:spPr>
      </p:pic>
      <p:pic>
        <p:nvPicPr>
          <p:cNvPr id="22" name="Picture 8" descr="Baleen Whale - Blue Whale Transparent Background, HD Png Download ,  Transparent Png Image - PNGitem"/>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96" b="94792" l="3042" r="89734"/>
                    </a14:imgEffect>
                  </a14:imgLayer>
                </a14:imgProps>
              </a:ext>
              <a:ext uri="{28A0092B-C50C-407E-A947-70E740481C1C}">
                <a14:useLocalDpi xmlns:a14="http://schemas.microsoft.com/office/drawing/2010/main" val="0"/>
              </a:ext>
            </a:extLst>
          </a:blip>
          <a:srcRect/>
          <a:stretch>
            <a:fillRect/>
          </a:stretch>
        </p:blipFill>
        <p:spPr bwMode="auto">
          <a:xfrm rot="260503">
            <a:off x="9083503" y="3990159"/>
            <a:ext cx="3463632" cy="2528583"/>
          </a:xfrm>
          <a:prstGeom prst="rect">
            <a:avLst/>
          </a:prstGeom>
          <a:noFill/>
          <a:extLst>
            <a:ext uri="{909E8E84-426E-40DD-AFC4-6F175D3DCCD1}">
              <a14:hiddenFill xmlns:a14="http://schemas.microsoft.com/office/drawing/2010/main">
                <a:solidFill>
                  <a:srgbClr val="FFFFFF"/>
                </a:solidFill>
              </a14:hiddenFill>
            </a:ext>
          </a:extLst>
        </p:spPr>
      </p:pic>
      <p:pic>
        <p:nvPicPr>
          <p:cNvPr id="23" name="Content Placeholder 3"/>
          <p:cNvPicPr>
            <a:picLocks noChangeAspect="1"/>
          </p:cNvPicPr>
          <p:nvPr/>
        </p:nvPicPr>
        <p:blipFill>
          <a:blip r:embed="rId3"/>
          <a:stretch>
            <a:fillRect/>
          </a:stretch>
        </p:blipFill>
        <p:spPr>
          <a:xfrm>
            <a:off x="-355516" y="2763286"/>
            <a:ext cx="1420991" cy="1237842"/>
          </a:xfrm>
          <a:prstGeom prst="rect">
            <a:avLst/>
          </a:prstGeom>
        </p:spPr>
      </p:pic>
      <p:pic>
        <p:nvPicPr>
          <p:cNvPr id="16" name="Picture 2" descr="Seal Water Animal Cute Creature Sea Stock Vector (Royalty Free) 1228073947"/>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1429" b="83214" l="5769" r="95385"/>
                    </a14:imgEffect>
                  </a14:imgLayer>
                </a14:imgProps>
              </a:ext>
              <a:ext uri="{28A0092B-C50C-407E-A947-70E740481C1C}">
                <a14:useLocalDpi xmlns:a14="http://schemas.microsoft.com/office/drawing/2010/main" val="0"/>
              </a:ext>
            </a:extLst>
          </a:blip>
          <a:srcRect l="6121" t="15156" b="15007"/>
          <a:stretch/>
        </p:blipFill>
        <p:spPr bwMode="auto">
          <a:xfrm>
            <a:off x="6001798" y="1396774"/>
            <a:ext cx="1762146" cy="1416246"/>
          </a:xfrm>
          <a:prstGeom prst="rect">
            <a:avLst/>
          </a:prstGeom>
          <a:noFill/>
          <a:extLst>
            <a:ext uri="{909E8E84-426E-40DD-AFC4-6F175D3DCCD1}">
              <a14:hiddenFill xmlns:a14="http://schemas.microsoft.com/office/drawing/2010/main">
                <a:solidFill>
                  <a:srgbClr val="FFFFFF"/>
                </a:solidFill>
              </a14:hiddenFill>
            </a:ext>
          </a:extLst>
        </p:spPr>
      </p:pic>
      <p:sp>
        <p:nvSpPr>
          <p:cNvPr id="24" name="6-Point Star 23"/>
          <p:cNvSpPr/>
          <p:nvPr/>
        </p:nvSpPr>
        <p:spPr>
          <a:xfrm rot="1022774">
            <a:off x="9511859" y="540614"/>
            <a:ext cx="1539848" cy="1245489"/>
          </a:xfrm>
          <a:prstGeom prst="star6">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Year 7 &amp; 8</a:t>
            </a:r>
          </a:p>
        </p:txBody>
      </p:sp>
    </p:spTree>
    <p:extLst>
      <p:ext uri="{BB962C8B-B14F-4D97-AF65-F5344CB8AC3E}">
        <p14:creationId xmlns:p14="http://schemas.microsoft.com/office/powerpoint/2010/main" val="2048623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B00DC2-23DC-4C06-9620-C908682221ED}"/>
              </a:ext>
            </a:extLst>
          </p:cNvPr>
          <p:cNvSpPr txBox="1"/>
          <p:nvPr/>
        </p:nvSpPr>
        <p:spPr>
          <a:xfrm>
            <a:off x="2270760" y="118104"/>
            <a:ext cx="7550332" cy="523220"/>
          </a:xfrm>
          <a:prstGeom prst="rect">
            <a:avLst/>
          </a:prstGeom>
          <a:solidFill>
            <a:schemeClr val="accent4">
              <a:lumMod val="60000"/>
              <a:lumOff val="40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lvl="0" algn="ctr">
              <a:defRPr/>
            </a:pPr>
            <a:r>
              <a:rPr lang="en-GB" sz="2800" b="1" u="sng" dirty="0">
                <a:solidFill>
                  <a:prstClr val="black"/>
                </a:solidFill>
              </a:rPr>
              <a:t>1</a:t>
            </a:r>
            <a:r>
              <a:rPr lang="en-GB" sz="2800" b="1" u="sng" baseline="30000" dirty="0">
                <a:solidFill>
                  <a:prstClr val="black"/>
                </a:solidFill>
              </a:rPr>
              <a:t>st</a:t>
            </a:r>
            <a:r>
              <a:rPr lang="en-GB" sz="2800" b="1" u="sng" dirty="0">
                <a:solidFill>
                  <a:prstClr val="black"/>
                </a:solidFill>
              </a:rPr>
              <a:t> November </a:t>
            </a:r>
            <a:r>
              <a:rPr kumimoji="0" lang="en-GB" sz="2800" b="1" i="0" u="sng" strike="noStrike" kern="1200" cap="none" spc="0" normalizeH="0" baseline="0" noProof="0" dirty="0">
                <a:ln>
                  <a:noFill/>
                </a:ln>
                <a:solidFill>
                  <a:prstClr val="black"/>
                </a:solidFill>
                <a:effectLst/>
                <a:uLnTx/>
                <a:uFillTx/>
              </a:rPr>
              <a:t>2021 – </a:t>
            </a:r>
            <a:r>
              <a:rPr lang="en-GB" sz="2800" b="1" u="sng" dirty="0">
                <a:solidFill>
                  <a:schemeClr val="tx1"/>
                </a:solidFill>
              </a:rPr>
              <a:t>Diwali</a:t>
            </a:r>
            <a:endParaRPr kumimoji="0" lang="en-GB" sz="2800" b="1" i="0" u="sng" strike="noStrike" kern="1200" cap="none" spc="0" normalizeH="0" baseline="0" noProof="0" dirty="0">
              <a:ln>
                <a:noFill/>
              </a:ln>
              <a:solidFill>
                <a:schemeClr val="tx1"/>
              </a:solidFill>
              <a:effectLst/>
              <a:uLnTx/>
              <a:uFillTx/>
            </a:endParaRPr>
          </a:p>
        </p:txBody>
      </p:sp>
      <p:sp>
        <p:nvSpPr>
          <p:cNvPr id="6" name="Rectangle 5"/>
          <p:cNvSpPr/>
          <p:nvPr/>
        </p:nvSpPr>
        <p:spPr>
          <a:xfrm>
            <a:off x="248122" y="948225"/>
            <a:ext cx="11688977" cy="523220"/>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GB" sz="1400" b="1" dirty="0">
                <a:solidFill>
                  <a:schemeClr val="accent2"/>
                </a:solidFill>
                <a:latin typeface="+mj-lt"/>
              </a:rPr>
              <a:t>Spiritual and Cultural </a:t>
            </a:r>
            <a:r>
              <a:rPr lang="en-GB" sz="1400" b="1" dirty="0">
                <a:solidFill>
                  <a:srgbClr val="00B0F0"/>
                </a:solidFill>
                <a:latin typeface="+mj-lt"/>
              </a:rPr>
              <a:t>-  </a:t>
            </a:r>
            <a:r>
              <a:rPr lang="en-GB" sz="1400" dirty="0">
                <a:solidFill>
                  <a:schemeClr val="tx1"/>
                </a:solidFill>
                <a:latin typeface="+mj-lt"/>
              </a:rPr>
              <a:t>Diwali is also known as the festival of lights and is celebrated by </a:t>
            </a:r>
            <a:r>
              <a:rPr lang="en-GB" sz="1400" i="0" dirty="0">
                <a:solidFill>
                  <a:schemeClr val="tx1"/>
                </a:solidFill>
                <a:effectLst/>
                <a:latin typeface="+mj-lt"/>
              </a:rPr>
              <a:t>Hindus and is also marked by other religions in India, including Sikhs, Jains, and some Buddhists, this results in around 1 billion people celebrating world wide. </a:t>
            </a:r>
            <a:r>
              <a:rPr lang="en-GB" sz="1400" dirty="0">
                <a:solidFill>
                  <a:schemeClr val="tx1"/>
                </a:solidFill>
                <a:latin typeface="+mj-lt"/>
              </a:rPr>
              <a:t>This year Diwali will be celebrated on the 4</a:t>
            </a:r>
            <a:r>
              <a:rPr lang="en-GB" sz="1400" baseline="30000" dirty="0">
                <a:solidFill>
                  <a:schemeClr val="tx1"/>
                </a:solidFill>
                <a:latin typeface="+mj-lt"/>
              </a:rPr>
              <a:t>th</a:t>
            </a:r>
            <a:r>
              <a:rPr lang="en-GB" sz="1400" dirty="0">
                <a:solidFill>
                  <a:schemeClr val="tx1"/>
                </a:solidFill>
                <a:latin typeface="+mj-lt"/>
              </a:rPr>
              <a:t> November. </a:t>
            </a:r>
            <a:endParaRPr lang="en-GB" sz="1400" u="sng" dirty="0">
              <a:solidFill>
                <a:schemeClr val="tx1"/>
              </a:solidFill>
              <a:latin typeface="+mj-lt"/>
            </a:endParaRPr>
          </a:p>
        </p:txBody>
      </p:sp>
      <p:sp>
        <p:nvSpPr>
          <p:cNvPr id="15" name="TextBox 14">
            <a:extLst>
              <a:ext uri="{FF2B5EF4-FFF2-40B4-BE49-F238E27FC236}">
                <a16:creationId xmlns:a16="http://schemas.microsoft.com/office/drawing/2014/main" id="{B011EA7A-AE94-4952-86BB-F3C6C0ECA327}"/>
              </a:ext>
            </a:extLst>
          </p:cNvPr>
          <p:cNvSpPr txBox="1"/>
          <p:nvPr/>
        </p:nvSpPr>
        <p:spPr>
          <a:xfrm>
            <a:off x="121919" y="1650941"/>
            <a:ext cx="5120642" cy="954107"/>
          </a:xfrm>
          <a:prstGeom prst="rect">
            <a:avLst/>
          </a:prstGeom>
          <a:solidFill>
            <a:schemeClr val="accent4"/>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l"/>
            <a:r>
              <a:rPr lang="en-GB" sz="1400" b="0" i="0" dirty="0">
                <a:solidFill>
                  <a:srgbClr val="000000"/>
                </a:solidFill>
                <a:effectLst/>
                <a:latin typeface="+mj-lt"/>
              </a:rPr>
              <a:t>Diwali symbolises the spiritual “victory of light over darkness, good over evil, and knowledge over ignorance”. It is widely associated with the Goddess Lakshmi, who symbolises three virtues: wealth and prosperity, fertility and abundant crops, as well as good fortune.</a:t>
            </a:r>
          </a:p>
        </p:txBody>
      </p:sp>
      <p:pic>
        <p:nvPicPr>
          <p:cNvPr id="3" name="Picture 2" descr="The Goddess Lakshmi: Grantor of Divine Wealth and Power — F O R M F L U E N  T">
            <a:extLst>
              <a:ext uri="{FF2B5EF4-FFF2-40B4-BE49-F238E27FC236}">
                <a16:creationId xmlns:a16="http://schemas.microsoft.com/office/drawing/2014/main" id="{89BF0104-0815-4DF6-908B-528AD4B0E94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87" t="2914" r="13231" b="5004"/>
          <a:stretch/>
        </p:blipFill>
        <p:spPr bwMode="auto">
          <a:xfrm>
            <a:off x="204821" y="2832036"/>
            <a:ext cx="2007156" cy="222068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54B7B95-B2D7-48CA-80CE-2571CBFC9383}"/>
              </a:ext>
            </a:extLst>
          </p:cNvPr>
          <p:cNvSpPr txBox="1"/>
          <p:nvPr/>
        </p:nvSpPr>
        <p:spPr>
          <a:xfrm>
            <a:off x="2273108" y="2784544"/>
            <a:ext cx="2729999" cy="397031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85750" indent="-285750" algn="l">
              <a:buFont typeface="Arial" panose="020B0604020202020204" pitchFamily="34" charset="0"/>
              <a:buChar char="•"/>
            </a:pPr>
            <a:r>
              <a:rPr lang="en-GB" sz="1400" b="0" i="0" dirty="0">
                <a:solidFill>
                  <a:srgbClr val="000000"/>
                </a:solidFill>
                <a:effectLst/>
                <a:latin typeface="+mj-lt"/>
              </a:rPr>
              <a:t>For Hindus, the day is in honour of deities Rama and Sita’s return to </a:t>
            </a:r>
            <a:r>
              <a:rPr lang="en-GB" sz="1400" b="0" i="0" dirty="0" err="1">
                <a:solidFill>
                  <a:srgbClr val="000000"/>
                </a:solidFill>
                <a:effectLst/>
                <a:latin typeface="+mj-lt"/>
              </a:rPr>
              <a:t>Ayodhya</a:t>
            </a:r>
            <a:r>
              <a:rPr lang="en-GB" sz="1400" b="0" i="0" dirty="0">
                <a:solidFill>
                  <a:srgbClr val="000000"/>
                </a:solidFill>
                <a:effectLst/>
                <a:latin typeface="+mj-lt"/>
              </a:rPr>
              <a:t> after their 14-year exile. It also is a celebration of the day Goddess Durga destroyed a demon called </a:t>
            </a:r>
            <a:r>
              <a:rPr lang="en-GB" sz="1400" b="0" i="0" dirty="0" err="1">
                <a:solidFill>
                  <a:srgbClr val="000000"/>
                </a:solidFill>
                <a:effectLst/>
                <a:latin typeface="+mj-lt"/>
              </a:rPr>
              <a:t>Mahisha</a:t>
            </a:r>
            <a:r>
              <a:rPr lang="en-GB" sz="1400" b="0" i="0" dirty="0">
                <a:solidFill>
                  <a:srgbClr val="000000"/>
                </a:solidFill>
                <a:effectLst/>
                <a:latin typeface="+mj-lt"/>
              </a:rPr>
              <a:t>.</a:t>
            </a:r>
            <a:br>
              <a:rPr lang="en-GB" sz="1400" b="0" i="0" dirty="0">
                <a:solidFill>
                  <a:srgbClr val="000000"/>
                </a:solidFill>
                <a:effectLst/>
                <a:latin typeface="+mj-lt"/>
              </a:rPr>
            </a:br>
            <a:endParaRPr lang="en-GB" sz="1400" b="0" i="0" dirty="0">
              <a:solidFill>
                <a:srgbClr val="000000"/>
              </a:solidFill>
              <a:effectLst/>
              <a:latin typeface="+mj-lt"/>
            </a:endParaRPr>
          </a:p>
          <a:p>
            <a:pPr marL="285750" indent="-285750" algn="l">
              <a:buFont typeface="Arial" panose="020B0604020202020204" pitchFamily="34" charset="0"/>
              <a:buChar char="•"/>
            </a:pPr>
            <a:r>
              <a:rPr lang="en-GB" sz="1400" b="0" i="0" dirty="0">
                <a:solidFill>
                  <a:srgbClr val="000000"/>
                </a:solidFill>
                <a:effectLst/>
                <a:latin typeface="+mj-lt"/>
              </a:rPr>
              <a:t>Sikhs, however, often now use the day to celebrate the release of the sixth guru </a:t>
            </a:r>
            <a:r>
              <a:rPr lang="en-GB" sz="1400" b="0" i="0" dirty="0" err="1">
                <a:solidFill>
                  <a:srgbClr val="000000"/>
                </a:solidFill>
                <a:effectLst/>
                <a:latin typeface="+mj-lt"/>
              </a:rPr>
              <a:t>Hargobind</a:t>
            </a:r>
            <a:r>
              <a:rPr lang="en-GB" sz="1400" b="0" i="0" dirty="0">
                <a:solidFill>
                  <a:srgbClr val="000000"/>
                </a:solidFill>
                <a:effectLst/>
                <a:latin typeface="+mj-lt"/>
              </a:rPr>
              <a:t> Singh from prison in 1619.</a:t>
            </a:r>
            <a:br>
              <a:rPr lang="en-GB" sz="1400" b="0" i="0" dirty="0">
                <a:solidFill>
                  <a:srgbClr val="000000"/>
                </a:solidFill>
                <a:effectLst/>
                <a:latin typeface="+mj-lt"/>
              </a:rPr>
            </a:br>
            <a:endParaRPr lang="en-GB" sz="1400" b="0" i="0" dirty="0">
              <a:solidFill>
                <a:srgbClr val="000000"/>
              </a:solidFill>
              <a:effectLst/>
              <a:latin typeface="+mj-lt"/>
            </a:endParaRPr>
          </a:p>
          <a:p>
            <a:pPr marL="285750" indent="-285750" algn="l">
              <a:buFont typeface="Arial" panose="020B0604020202020204" pitchFamily="34" charset="0"/>
              <a:buChar char="•"/>
            </a:pPr>
            <a:r>
              <a:rPr lang="en-GB" sz="1400" b="0" i="0" dirty="0">
                <a:solidFill>
                  <a:srgbClr val="000000"/>
                </a:solidFill>
                <a:effectLst/>
                <a:latin typeface="+mj-lt"/>
              </a:rPr>
              <a:t>Jains celebrate the moment their founder Lord Mahavira reached a state called Moksha, which is eternal bliss or nirvana.</a:t>
            </a:r>
          </a:p>
        </p:txBody>
      </p:sp>
      <p:pic>
        <p:nvPicPr>
          <p:cNvPr id="1028" name="Picture 4" descr="Foodshop 45 - Diwali (còn gọi là Deepavali) là lễ hội lớn... | Facebook">
            <a:extLst>
              <a:ext uri="{FF2B5EF4-FFF2-40B4-BE49-F238E27FC236}">
                <a16:creationId xmlns:a16="http://schemas.microsoft.com/office/drawing/2014/main" id="{3151886C-1BC6-4854-9531-34C4B5B85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55" y="5074581"/>
            <a:ext cx="1693888" cy="169388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4A7E0DD-79D0-40B0-8800-D458409D1D3B}"/>
              </a:ext>
            </a:extLst>
          </p:cNvPr>
          <p:cNvSpPr txBox="1"/>
          <p:nvPr/>
        </p:nvSpPr>
        <p:spPr>
          <a:xfrm>
            <a:off x="7837832" y="6387136"/>
            <a:ext cx="4254020"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1600" dirty="0">
                <a:hlinkClick r:id="rId5"/>
              </a:rPr>
              <a:t>https://www.bbc.co.uk/cbbc/quizzes/diwali-quiz</a:t>
            </a:r>
            <a:r>
              <a:rPr lang="en-GB" sz="1600" dirty="0"/>
              <a:t> </a:t>
            </a:r>
          </a:p>
        </p:txBody>
      </p:sp>
      <p:sp>
        <p:nvSpPr>
          <p:cNvPr id="22" name="TextBox 21">
            <a:extLst>
              <a:ext uri="{FF2B5EF4-FFF2-40B4-BE49-F238E27FC236}">
                <a16:creationId xmlns:a16="http://schemas.microsoft.com/office/drawing/2014/main" id="{5938DC93-AD1F-49BA-9F62-475A13390A36}"/>
              </a:ext>
            </a:extLst>
          </p:cNvPr>
          <p:cNvSpPr txBox="1"/>
          <p:nvPr/>
        </p:nvSpPr>
        <p:spPr>
          <a:xfrm>
            <a:off x="5355770" y="1572410"/>
            <a:ext cx="6581329" cy="40011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lvl="0" algn="ctr">
              <a:defRPr/>
            </a:pPr>
            <a:r>
              <a:rPr lang="en-GB" sz="2000" b="1" u="sng" dirty="0">
                <a:solidFill>
                  <a:prstClr val="black"/>
                </a:solidFill>
              </a:rPr>
              <a:t>How do people celebrate?</a:t>
            </a:r>
            <a:endParaRPr kumimoji="0" lang="en-GB" sz="2000" b="1" i="0" u="sng" strike="noStrike" kern="1200" cap="none" spc="0" normalizeH="0" baseline="0" noProof="0" dirty="0">
              <a:ln>
                <a:noFill/>
              </a:ln>
              <a:solidFill>
                <a:schemeClr val="tx1"/>
              </a:solidFill>
              <a:effectLst/>
              <a:uLnTx/>
              <a:uFillTx/>
            </a:endParaRPr>
          </a:p>
        </p:txBody>
      </p:sp>
      <p:sp>
        <p:nvSpPr>
          <p:cNvPr id="19" name="TextBox 18">
            <a:extLst>
              <a:ext uri="{FF2B5EF4-FFF2-40B4-BE49-F238E27FC236}">
                <a16:creationId xmlns:a16="http://schemas.microsoft.com/office/drawing/2014/main" id="{9E3CE8B7-A517-4782-B64E-52746CEE0847}"/>
              </a:ext>
            </a:extLst>
          </p:cNvPr>
          <p:cNvSpPr txBox="1"/>
          <p:nvPr/>
        </p:nvSpPr>
        <p:spPr>
          <a:xfrm>
            <a:off x="5355770" y="2086789"/>
            <a:ext cx="6581329" cy="523220"/>
          </a:xfrm>
          <a:prstGeom prst="rect">
            <a:avLst/>
          </a:prstGeom>
          <a:ln w="28575"/>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400" dirty="0">
                <a:latin typeface="+mj-lt"/>
              </a:rPr>
              <a:t>Lighting lamps is an important part of the celebration, the lights are believed to help guide Lakshmi into people’s homes bringing prosperity for the new year.  </a:t>
            </a:r>
          </a:p>
        </p:txBody>
      </p:sp>
      <p:sp>
        <p:nvSpPr>
          <p:cNvPr id="24" name="TextBox 23">
            <a:extLst>
              <a:ext uri="{FF2B5EF4-FFF2-40B4-BE49-F238E27FC236}">
                <a16:creationId xmlns:a16="http://schemas.microsoft.com/office/drawing/2014/main" id="{F40EE7D5-0378-4203-B526-0DEEE52ABC01}"/>
              </a:ext>
            </a:extLst>
          </p:cNvPr>
          <p:cNvSpPr txBox="1"/>
          <p:nvPr/>
        </p:nvSpPr>
        <p:spPr>
          <a:xfrm>
            <a:off x="8670490" y="2938660"/>
            <a:ext cx="3359039" cy="1384995"/>
          </a:xfrm>
          <a:prstGeom prst="rect">
            <a:avLst/>
          </a:prstGeom>
          <a:ln w="28575"/>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b="1" i="1" dirty="0">
                <a:solidFill>
                  <a:srgbClr val="4A4A4A"/>
                </a:solidFill>
                <a:effectLst/>
                <a:latin typeface="+mj-lt"/>
              </a:rPr>
              <a:t>Rangoli</a:t>
            </a:r>
            <a:r>
              <a:rPr lang="en-GB" sz="1400" b="0" i="0" dirty="0">
                <a:solidFill>
                  <a:srgbClr val="4A4A4A"/>
                </a:solidFill>
                <a:effectLst/>
                <a:latin typeface="+mj-lt"/>
              </a:rPr>
              <a:t> is a popular Diwali tradition –– beautiful patterns made using colourful powders, flour, rice and flowers. People draw rangoli on the floor by the entrance of their homes to welcome the gods and bring good luck!</a:t>
            </a:r>
            <a:endParaRPr lang="en-GB" sz="1400" dirty="0">
              <a:latin typeface="+mj-lt"/>
            </a:endParaRPr>
          </a:p>
        </p:txBody>
      </p:sp>
      <p:sp>
        <p:nvSpPr>
          <p:cNvPr id="26" name="TextBox 25">
            <a:extLst>
              <a:ext uri="{FF2B5EF4-FFF2-40B4-BE49-F238E27FC236}">
                <a16:creationId xmlns:a16="http://schemas.microsoft.com/office/drawing/2014/main" id="{AA8399CA-DB8A-439C-BB06-261C609308ED}"/>
              </a:ext>
            </a:extLst>
          </p:cNvPr>
          <p:cNvSpPr txBox="1"/>
          <p:nvPr/>
        </p:nvSpPr>
        <p:spPr>
          <a:xfrm>
            <a:off x="5355771" y="4637979"/>
            <a:ext cx="3544389" cy="1384995"/>
          </a:xfrm>
          <a:prstGeom prst="rect">
            <a:avLst/>
          </a:prstGeom>
          <a:ln w="38100"/>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a:spAutoFit/>
          </a:bodyPr>
          <a:lstStyle/>
          <a:p>
            <a:r>
              <a:rPr lang="en-GB" sz="1400" b="0" i="0" dirty="0">
                <a:solidFill>
                  <a:srgbClr val="4A4A4A"/>
                </a:solidFill>
                <a:effectLst/>
                <a:latin typeface="+mj-lt"/>
              </a:rPr>
              <a:t>But it’s not just about lights and legends –– Diwali is a time to have fun with friends and family! People exchange gifts and sweets, enjoy delicious feasts, watch firework displays and wear new clothes. It’s a time to clean and decorate your home, too.</a:t>
            </a:r>
            <a:endParaRPr lang="en-GB" sz="1400" dirty="0">
              <a:latin typeface="+mj-lt"/>
            </a:endParaRPr>
          </a:p>
        </p:txBody>
      </p:sp>
      <p:sp>
        <p:nvSpPr>
          <p:cNvPr id="23" name="Speech Bubble: Rectangle with Corners Rounded 22">
            <a:extLst>
              <a:ext uri="{FF2B5EF4-FFF2-40B4-BE49-F238E27FC236}">
                <a16:creationId xmlns:a16="http://schemas.microsoft.com/office/drawing/2014/main" id="{9EC4719B-459F-47E0-B6A1-C3DE74B75129}"/>
              </a:ext>
            </a:extLst>
          </p:cNvPr>
          <p:cNvSpPr/>
          <p:nvPr/>
        </p:nvSpPr>
        <p:spPr>
          <a:xfrm>
            <a:off x="5103223" y="6202470"/>
            <a:ext cx="2516777" cy="523220"/>
          </a:xfrm>
          <a:prstGeom prst="wedgeRoundRectCallout">
            <a:avLst>
              <a:gd name="adj1" fmla="val 58897"/>
              <a:gd name="adj2" fmla="val 793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t>Test your knowledge of Diwali here!</a:t>
            </a:r>
          </a:p>
        </p:txBody>
      </p:sp>
      <p:pic>
        <p:nvPicPr>
          <p:cNvPr id="1030" name="Picture 6" descr="8 Insta-inspired Rangoli ideas for you this Diwali | Sambad English">
            <a:extLst>
              <a:ext uri="{FF2B5EF4-FFF2-40B4-BE49-F238E27FC236}">
                <a16:creationId xmlns:a16="http://schemas.microsoft.com/office/drawing/2014/main" id="{DC8C9342-7BA8-485F-9351-18AB2502C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7108" y="2700029"/>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wali 2019 – why do Hindus celebrate the festival of lights and what are  the origins of the day?">
            <a:extLst>
              <a:ext uri="{FF2B5EF4-FFF2-40B4-BE49-F238E27FC236}">
                <a16:creationId xmlns:a16="http://schemas.microsoft.com/office/drawing/2014/main" id="{ABDF7B82-4354-4C80-BFD9-E5CD568C5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9216" y="4476573"/>
            <a:ext cx="2827884" cy="187501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2B93CA0-498E-4A22-A2EA-4644289459FF}"/>
              </a:ext>
            </a:extLst>
          </p:cNvPr>
          <p:cNvGrpSpPr/>
          <p:nvPr/>
        </p:nvGrpSpPr>
        <p:grpSpPr>
          <a:xfrm>
            <a:off x="1" y="-5229"/>
            <a:ext cx="2211976" cy="995936"/>
            <a:chOff x="121918" y="-5229"/>
            <a:chExt cx="1935426" cy="995936"/>
          </a:xfrm>
        </p:grpSpPr>
        <p:pic>
          <p:nvPicPr>
            <p:cNvPr id="32" name="Picture 12" descr="Diwali fest lamps hanging ethnicity icon Vector Image">
              <a:extLst>
                <a:ext uri="{FF2B5EF4-FFF2-40B4-BE49-F238E27FC236}">
                  <a16:creationId xmlns:a16="http://schemas.microsoft.com/office/drawing/2014/main" id="{458E5B93-8BCE-40D4-90F0-BEDC37B7D075}"/>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68" b="16661"/>
            <a:stretch/>
          </p:blipFill>
          <p:spPr bwMode="auto">
            <a:xfrm flipH="1">
              <a:off x="121918" y="3061"/>
              <a:ext cx="975361" cy="98764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Diwali fest lamps hanging ethnicity icon Vector Image">
              <a:extLst>
                <a:ext uri="{FF2B5EF4-FFF2-40B4-BE49-F238E27FC236}">
                  <a16:creationId xmlns:a16="http://schemas.microsoft.com/office/drawing/2014/main" id="{1FC86B4E-CE3C-4F3B-B0DE-0C45FABE592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68" b="16661"/>
            <a:stretch/>
          </p:blipFill>
          <p:spPr bwMode="auto">
            <a:xfrm>
              <a:off x="1081983" y="-5229"/>
              <a:ext cx="975361" cy="987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B8B4FA30-6CB4-4ABD-8964-79C17AED23E7}"/>
              </a:ext>
            </a:extLst>
          </p:cNvPr>
          <p:cNvGrpSpPr/>
          <p:nvPr/>
        </p:nvGrpSpPr>
        <p:grpSpPr>
          <a:xfrm>
            <a:off x="9879876" y="44966"/>
            <a:ext cx="2211976" cy="995936"/>
            <a:chOff x="121918" y="-5229"/>
            <a:chExt cx="1935426" cy="995936"/>
          </a:xfrm>
        </p:grpSpPr>
        <p:pic>
          <p:nvPicPr>
            <p:cNvPr id="36" name="Picture 12" descr="Diwali fest lamps hanging ethnicity icon Vector Image">
              <a:extLst>
                <a:ext uri="{FF2B5EF4-FFF2-40B4-BE49-F238E27FC236}">
                  <a16:creationId xmlns:a16="http://schemas.microsoft.com/office/drawing/2014/main" id="{07892E74-1BA1-49C7-B097-ECC66CBCE350}"/>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68" b="16661"/>
            <a:stretch/>
          </p:blipFill>
          <p:spPr bwMode="auto">
            <a:xfrm flipH="1">
              <a:off x="121918" y="3061"/>
              <a:ext cx="975361" cy="98764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Diwali fest lamps hanging ethnicity icon Vector Image">
              <a:extLst>
                <a:ext uri="{FF2B5EF4-FFF2-40B4-BE49-F238E27FC236}">
                  <a16:creationId xmlns:a16="http://schemas.microsoft.com/office/drawing/2014/main" id="{57BA62B4-CC36-4197-948D-C3138B6B5315}"/>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9268" b="16661"/>
            <a:stretch/>
          </p:blipFill>
          <p:spPr bwMode="auto">
            <a:xfrm>
              <a:off x="1081983" y="-5229"/>
              <a:ext cx="975361" cy="987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DCE4F049-9F3A-479C-B7FB-B99D9B9C8086}"/>
              </a:ext>
            </a:extLst>
          </p:cNvPr>
          <p:cNvGrpSpPr/>
          <p:nvPr/>
        </p:nvGrpSpPr>
        <p:grpSpPr>
          <a:xfrm>
            <a:off x="-70210" y="-5229"/>
            <a:ext cx="12325639" cy="6860168"/>
            <a:chOff x="-70210" y="-5229"/>
            <a:chExt cx="12325639" cy="6860168"/>
          </a:xfrm>
        </p:grpSpPr>
        <p:pic>
          <p:nvPicPr>
            <p:cNvPr id="1038" name="Picture 14" descr="Diwali Mandala Images, Stock Photos &amp;amp; Vectors | Shutterstock">
              <a:extLst>
                <a:ext uri="{FF2B5EF4-FFF2-40B4-BE49-F238E27FC236}">
                  <a16:creationId xmlns:a16="http://schemas.microsoft.com/office/drawing/2014/main" id="{4BB025A3-6AB3-49DC-9533-BF874FF4C8B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360"/>
            <a:stretch/>
          </p:blipFill>
          <p:spPr bwMode="auto">
            <a:xfrm>
              <a:off x="-70210" y="-5229"/>
              <a:ext cx="12325639" cy="686016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0E4CDB1-1F3B-4220-8FFC-1ABA38CB5644}"/>
                </a:ext>
              </a:extLst>
            </p:cNvPr>
            <p:cNvSpPr txBox="1"/>
            <p:nvPr/>
          </p:nvSpPr>
          <p:spPr>
            <a:xfrm>
              <a:off x="69115" y="2003018"/>
              <a:ext cx="4693385" cy="954107"/>
            </a:xfrm>
            <a:prstGeom prst="rect">
              <a:avLst/>
            </a:prstGeom>
            <a:noFill/>
          </p:spPr>
          <p:txBody>
            <a:bodyPr wrap="square" rtlCol="0">
              <a:spAutoFit/>
            </a:bodyPr>
            <a:lstStyle/>
            <a:p>
              <a:r>
                <a:rPr lang="en-GB" sz="2800" dirty="0">
                  <a:solidFill>
                    <a:schemeClr val="bg1">
                      <a:lumMod val="95000"/>
                    </a:schemeClr>
                  </a:solidFill>
                  <a:latin typeface="Brush Script MT" panose="03060802040406070304" pitchFamily="66" charset="0"/>
                </a:rPr>
                <a:t>For those who are celebrating this week…</a:t>
              </a:r>
            </a:p>
          </p:txBody>
        </p:sp>
        <p:sp>
          <p:nvSpPr>
            <p:cNvPr id="40" name="TextBox 39">
              <a:extLst>
                <a:ext uri="{FF2B5EF4-FFF2-40B4-BE49-F238E27FC236}">
                  <a16:creationId xmlns:a16="http://schemas.microsoft.com/office/drawing/2014/main" id="{07F27F02-393C-4945-9E3D-693B455B61E8}"/>
                </a:ext>
              </a:extLst>
            </p:cNvPr>
            <p:cNvSpPr txBox="1"/>
            <p:nvPr/>
          </p:nvSpPr>
          <p:spPr>
            <a:xfrm>
              <a:off x="2211977" y="4756489"/>
              <a:ext cx="4084316" cy="523220"/>
            </a:xfrm>
            <a:prstGeom prst="rect">
              <a:avLst/>
            </a:prstGeom>
            <a:noFill/>
          </p:spPr>
          <p:txBody>
            <a:bodyPr wrap="square" rtlCol="0">
              <a:spAutoFit/>
            </a:bodyPr>
            <a:lstStyle/>
            <a:p>
              <a:r>
                <a:rPr lang="en-GB" sz="2800" dirty="0">
                  <a:solidFill>
                    <a:schemeClr val="bg1">
                      <a:lumMod val="95000"/>
                    </a:schemeClr>
                  </a:solidFill>
                  <a:latin typeface="Brush Script MT" panose="03060802040406070304" pitchFamily="66" charset="0"/>
                </a:rPr>
                <a:t>From everyone at Joseph Leckie</a:t>
              </a:r>
            </a:p>
          </p:txBody>
        </p:sp>
      </p:grpSp>
    </p:spTree>
    <p:extLst>
      <p:ext uri="{BB962C8B-B14F-4D97-AF65-F5344CB8AC3E}">
        <p14:creationId xmlns:p14="http://schemas.microsoft.com/office/powerpoint/2010/main" val="173932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1000" fill="hold"/>
                                        <p:tgtEl>
                                          <p:spTgt spid="22"/>
                                        </p:tgtEl>
                                        <p:attrNameLst>
                                          <p:attrName>ppt_w</p:attrName>
                                        </p:attrNameLst>
                                      </p:cBhvr>
                                      <p:tavLst>
                                        <p:tav tm="0">
                                          <p:val>
                                            <p:fltVal val="0"/>
                                          </p:val>
                                        </p:tav>
                                        <p:tav tm="100000">
                                          <p:val>
                                            <p:strVal val="#ppt_w"/>
                                          </p:val>
                                        </p:tav>
                                      </p:tavLst>
                                    </p:anim>
                                    <p:anim calcmode="lin" valueType="num">
                                      <p:cBhvr>
                                        <p:cTn id="24" dur="1000" fill="hold"/>
                                        <p:tgtEl>
                                          <p:spTgt spid="22"/>
                                        </p:tgtEl>
                                        <p:attrNameLst>
                                          <p:attrName>ppt_h</p:attrName>
                                        </p:attrNameLst>
                                      </p:cBhvr>
                                      <p:tavLst>
                                        <p:tav tm="0">
                                          <p:val>
                                            <p:fltVal val="0"/>
                                          </p:val>
                                        </p:tav>
                                        <p:tav tm="100000">
                                          <p:val>
                                            <p:strVal val="#ppt_h"/>
                                          </p:val>
                                        </p:tav>
                                      </p:tavLst>
                                    </p:anim>
                                    <p:anim calcmode="lin" valueType="num">
                                      <p:cBhvr>
                                        <p:cTn id="25" dur="1000" fill="hold"/>
                                        <p:tgtEl>
                                          <p:spTgt spid="22"/>
                                        </p:tgtEl>
                                        <p:attrNameLst>
                                          <p:attrName>style.rotation</p:attrName>
                                        </p:attrNameLst>
                                      </p:cBhvr>
                                      <p:tavLst>
                                        <p:tav tm="0">
                                          <p:val>
                                            <p:fltVal val="90"/>
                                          </p:val>
                                        </p:tav>
                                        <p:tav tm="100000">
                                          <p:val>
                                            <p:fltVal val="0"/>
                                          </p:val>
                                        </p:tav>
                                      </p:tavLst>
                                    </p:anim>
                                    <p:animEffect transition="in" filter="fade">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par>
                                <p:cTn id="35" presetID="14" presetClass="entr" presetSubtype="1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randombar(horizontal)">
                                      <p:cBhvr>
                                        <p:cTn id="37" dur="500"/>
                                        <p:tgtEl>
                                          <p:spTgt spid="103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nodeType="withEffect">
                                  <p:stCondLst>
                                    <p:cond delay="0"/>
                                  </p:stCondLst>
                                  <p:childTnLst>
                                    <p:set>
                                      <p:cBhvr>
                                        <p:cTn id="42" dur="1" fill="hold">
                                          <p:stCondLst>
                                            <p:cond delay="0"/>
                                          </p:stCondLst>
                                        </p:cTn>
                                        <p:tgtEl>
                                          <p:spTgt spid="1032"/>
                                        </p:tgtEl>
                                        <p:attrNameLst>
                                          <p:attrName>style.visibility</p:attrName>
                                        </p:attrNameLst>
                                      </p:cBhvr>
                                      <p:to>
                                        <p:strVal val="visible"/>
                                      </p:to>
                                    </p:set>
                                    <p:animEffect transition="in" filter="randombar(horizontal)">
                                      <p:cBhvr>
                                        <p:cTn id="43" dur="500"/>
                                        <p:tgtEl>
                                          <p:spTgt spid="1032"/>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1000" fill="hold"/>
                                        <p:tgtEl>
                                          <p:spTgt spid="23"/>
                                        </p:tgtEl>
                                        <p:attrNameLst>
                                          <p:attrName>ppt_w</p:attrName>
                                        </p:attrNameLst>
                                      </p:cBhvr>
                                      <p:tavLst>
                                        <p:tav tm="0">
                                          <p:val>
                                            <p:fltVal val="0"/>
                                          </p:val>
                                        </p:tav>
                                        <p:tav tm="100000">
                                          <p:val>
                                            <p:strVal val="#ppt_w"/>
                                          </p:val>
                                        </p:tav>
                                      </p:tavLst>
                                    </p:anim>
                                    <p:anim calcmode="lin" valueType="num">
                                      <p:cBhvr>
                                        <p:cTn id="49" dur="1000" fill="hold"/>
                                        <p:tgtEl>
                                          <p:spTgt spid="23"/>
                                        </p:tgtEl>
                                        <p:attrNameLst>
                                          <p:attrName>ppt_h</p:attrName>
                                        </p:attrNameLst>
                                      </p:cBhvr>
                                      <p:tavLst>
                                        <p:tav tm="0">
                                          <p:val>
                                            <p:fltVal val="0"/>
                                          </p:val>
                                        </p:tav>
                                        <p:tav tm="100000">
                                          <p:val>
                                            <p:strVal val="#ppt_h"/>
                                          </p:val>
                                        </p:tav>
                                      </p:tavLst>
                                    </p:anim>
                                    <p:anim calcmode="lin" valueType="num">
                                      <p:cBhvr>
                                        <p:cTn id="50" dur="1000" fill="hold"/>
                                        <p:tgtEl>
                                          <p:spTgt spid="23"/>
                                        </p:tgtEl>
                                        <p:attrNameLst>
                                          <p:attrName>style.rotation</p:attrName>
                                        </p:attrNameLst>
                                      </p:cBhvr>
                                      <p:tavLst>
                                        <p:tav tm="0">
                                          <p:val>
                                            <p:fltVal val="90"/>
                                          </p:val>
                                        </p:tav>
                                        <p:tav tm="100000">
                                          <p:val>
                                            <p:fltVal val="0"/>
                                          </p:val>
                                        </p:tav>
                                      </p:tavLst>
                                    </p:anim>
                                    <p:animEffect transition="in" filter="fade">
                                      <p:cBhvr>
                                        <p:cTn id="51" dur="1000"/>
                                        <p:tgtEl>
                                          <p:spTgt spid="23"/>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ppt_w</p:attrName>
                                        </p:attrNameLst>
                                      </p:cBhvr>
                                      <p:tavLst>
                                        <p:tav tm="0">
                                          <p:val>
                                            <p:fltVal val="0"/>
                                          </p:val>
                                        </p:tav>
                                        <p:tav tm="100000">
                                          <p:val>
                                            <p:strVal val="#ppt_w"/>
                                          </p:val>
                                        </p:tav>
                                      </p:tavLst>
                                    </p:anim>
                                    <p:anim calcmode="lin" valueType="num">
                                      <p:cBhvr>
                                        <p:cTn id="55" dur="1000" fill="hold"/>
                                        <p:tgtEl>
                                          <p:spTgt spid="20"/>
                                        </p:tgtEl>
                                        <p:attrNameLst>
                                          <p:attrName>ppt_h</p:attrName>
                                        </p:attrNameLst>
                                      </p:cBhvr>
                                      <p:tavLst>
                                        <p:tav tm="0">
                                          <p:val>
                                            <p:fltVal val="0"/>
                                          </p:val>
                                        </p:tav>
                                        <p:tav tm="100000">
                                          <p:val>
                                            <p:strVal val="#ppt_h"/>
                                          </p:val>
                                        </p:tav>
                                      </p:tavLst>
                                    </p:anim>
                                    <p:anim calcmode="lin" valueType="num">
                                      <p:cBhvr>
                                        <p:cTn id="56" dur="1000" fill="hold"/>
                                        <p:tgtEl>
                                          <p:spTgt spid="20"/>
                                        </p:tgtEl>
                                        <p:attrNameLst>
                                          <p:attrName>style.rotation</p:attrName>
                                        </p:attrNameLst>
                                      </p:cBhvr>
                                      <p:tavLst>
                                        <p:tav tm="0">
                                          <p:val>
                                            <p:fltVal val="90"/>
                                          </p:val>
                                        </p:tav>
                                        <p:tav tm="100000">
                                          <p:val>
                                            <p:fltVal val="0"/>
                                          </p:val>
                                        </p:tav>
                                      </p:tavLst>
                                    </p:anim>
                                    <p:animEffect transition="in" filter="fade">
                                      <p:cBhvr>
                                        <p:cTn id="57" dur="1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2" grpId="0" animBg="1"/>
      <p:bldP spid="19" grpId="0" animBg="1"/>
      <p:bldP spid="24" grpId="0" animBg="1"/>
      <p:bldP spid="26"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13C08A1-4351-49E2-A36E-87A9B7288C8F}"/>
              </a:ext>
            </a:extLst>
          </p:cNvPr>
          <p:cNvGraphicFramePr>
            <a:graphicFrameLocks noGrp="1"/>
          </p:cNvGraphicFramePr>
          <p:nvPr>
            <p:extLst>
              <p:ext uri="{D42A27DB-BD31-4B8C-83A1-F6EECF244321}">
                <p14:modId xmlns:p14="http://schemas.microsoft.com/office/powerpoint/2010/main" val="3188231732"/>
              </p:ext>
            </p:extLst>
          </p:nvPr>
        </p:nvGraphicFramePr>
        <p:xfrm>
          <a:off x="136901" y="148453"/>
          <a:ext cx="11887200" cy="6592090"/>
        </p:xfrm>
        <a:graphic>
          <a:graphicData uri="http://schemas.openxmlformats.org/drawingml/2006/table">
            <a:tbl>
              <a:tblPr firstRow="1" bandRow="1">
                <a:tableStyleId>{5C22544A-7EE6-4342-B048-85BDC9FD1C3A}</a:tableStyleId>
              </a:tblPr>
              <a:tblGrid>
                <a:gridCol w="2005219">
                  <a:extLst>
                    <a:ext uri="{9D8B030D-6E8A-4147-A177-3AD203B41FA5}">
                      <a16:colId xmlns:a16="http://schemas.microsoft.com/office/drawing/2014/main" val="3748645121"/>
                    </a:ext>
                  </a:extLst>
                </a:gridCol>
                <a:gridCol w="3671681">
                  <a:extLst>
                    <a:ext uri="{9D8B030D-6E8A-4147-A177-3AD203B41FA5}">
                      <a16:colId xmlns:a16="http://schemas.microsoft.com/office/drawing/2014/main" val="2556353505"/>
                    </a:ext>
                  </a:extLst>
                </a:gridCol>
                <a:gridCol w="6210300">
                  <a:extLst>
                    <a:ext uri="{9D8B030D-6E8A-4147-A177-3AD203B41FA5}">
                      <a16:colId xmlns:a16="http://schemas.microsoft.com/office/drawing/2014/main" val="1952517714"/>
                    </a:ext>
                  </a:extLst>
                </a:gridCol>
              </a:tblGrid>
              <a:tr h="628899">
                <a:tc gridSpan="3">
                  <a:txBody>
                    <a:bodyPr/>
                    <a:lstStyle/>
                    <a:p>
                      <a:pPr algn="ctr"/>
                      <a:r>
                        <a:rPr lang="en-GB" sz="2800" dirty="0">
                          <a:solidFill>
                            <a:schemeClr val="tx1"/>
                          </a:solidFill>
                          <a:latin typeface="Century Gothic" panose="020B0502020202020204" pitchFamily="34" charset="0"/>
                        </a:rPr>
                        <a:t>Extra-Curricular Timetable – See</a:t>
                      </a:r>
                      <a:r>
                        <a:rPr lang="en-GB" sz="2800" baseline="0" dirty="0">
                          <a:solidFill>
                            <a:schemeClr val="tx1"/>
                          </a:solidFill>
                          <a:latin typeface="Century Gothic" panose="020B0502020202020204" pitchFamily="34" charset="0"/>
                        </a:rPr>
                        <a:t> Ms Stead</a:t>
                      </a:r>
                      <a:endParaRPr lang="en-GB" sz="280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r>
                        <a:rPr lang="en-GB" sz="2800" dirty="0">
                          <a:latin typeface="Century Gothic" panose="020B0502020202020204" pitchFamily="34" charset="0"/>
                        </a:rPr>
                        <a:t>Extra-Curricular Timetable</a:t>
                      </a:r>
                    </a:p>
                  </a:txBody>
                  <a:tcPr/>
                </a:tc>
                <a:tc hMerge="1">
                  <a:txBody>
                    <a:bodyPr/>
                    <a:lstStyle/>
                    <a:p>
                      <a:endParaRPr lang="en-GB" dirty="0"/>
                    </a:p>
                  </a:txBody>
                  <a:tcPr/>
                </a:tc>
                <a:extLst>
                  <a:ext uri="{0D108BD9-81ED-4DB2-BD59-A6C34878D82A}">
                    <a16:rowId xmlns:a16="http://schemas.microsoft.com/office/drawing/2014/main" val="3174851628"/>
                  </a:ext>
                </a:extLst>
              </a:tr>
              <a:tr h="573415">
                <a:tc gridSpan="3">
                  <a:txBody>
                    <a:bodyPr/>
                    <a:lstStyle/>
                    <a:p>
                      <a:pPr algn="ctr"/>
                      <a:r>
                        <a:rPr lang="en-GB" sz="2000" b="1" dirty="0">
                          <a:latin typeface="Century Gothic" panose="020B0502020202020204" pitchFamily="34" charset="0"/>
                        </a:rPr>
                        <a:t>Homework Help Club - Library – Every Day 8.00-8.35am and 2.50-4pm ALL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hMerge="1">
                  <a:txBody>
                    <a:bodyPr/>
                    <a:lstStyle/>
                    <a:p>
                      <a:pPr algn="ctr"/>
                      <a:r>
                        <a:rPr lang="en-GB" sz="2800" dirty="0">
                          <a:latin typeface="Century Gothic" panose="020B0502020202020204" pitchFamily="34" charset="0"/>
                        </a:rPr>
                        <a:t>Homework Help Club - Library – Every Day 8.00-8.35</a:t>
                      </a:r>
                    </a:p>
                  </a:txBody>
                  <a:tcPr/>
                </a:tc>
                <a:tc hMerge="1">
                  <a:txBody>
                    <a:bodyPr/>
                    <a:lstStyle/>
                    <a:p>
                      <a:endParaRPr lang="en-GB" dirty="0"/>
                    </a:p>
                  </a:txBody>
                  <a:tcPr/>
                </a:tc>
                <a:extLst>
                  <a:ext uri="{0D108BD9-81ED-4DB2-BD59-A6C34878D82A}">
                    <a16:rowId xmlns:a16="http://schemas.microsoft.com/office/drawing/2014/main" val="2576163286"/>
                  </a:ext>
                </a:extLst>
              </a:tr>
              <a:tr h="573415">
                <a:tc>
                  <a:txBody>
                    <a:bodyPr/>
                    <a:lstStyle/>
                    <a:p>
                      <a:endParaRPr lang="en-GB" sz="2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2000" b="1" dirty="0">
                          <a:latin typeface="Century Gothic" panose="020B0502020202020204" pitchFamily="34" charset="0"/>
                        </a:rPr>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2000" b="1" dirty="0">
                          <a:latin typeface="Century Gothic" panose="020B0502020202020204" pitchFamily="34" charset="0"/>
                        </a:rPr>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29939636"/>
                  </a:ext>
                </a:extLst>
              </a:tr>
              <a:tr h="667534">
                <a:tc>
                  <a:txBody>
                    <a:bodyPr/>
                    <a:lstStyle/>
                    <a:p>
                      <a:r>
                        <a:rPr lang="en-GB" sz="1800" b="1" dirty="0">
                          <a:latin typeface="Century Gothic" panose="020B0502020202020204" pitchFamily="34" charset="0"/>
                        </a:rPr>
                        <a:t>Before School 8-8.30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a:txBody>
                    <a:bodyPr/>
                    <a:lstStyle/>
                    <a:p>
                      <a:r>
                        <a:rPr lang="en-GB" sz="1800" kern="1200" dirty="0">
                          <a:solidFill>
                            <a:schemeClr val="dk1"/>
                          </a:solidFill>
                          <a:effectLst/>
                          <a:latin typeface="Century Gothic" panose="020B0502020202020204" pitchFamily="34" charset="0"/>
                          <a:ea typeface="+mn-ea"/>
                          <a:cs typeface="+mn-cs"/>
                        </a:rPr>
                        <a:t>Football Y9 – Sports Hall</a:t>
                      </a:r>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a:txBody>
                    <a:bodyPr/>
                    <a:lstStyle/>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Chess – Y12-13 S3/4</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Cricket – All Years- Sports Hall</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extLst>
                  <a:ext uri="{0D108BD9-81ED-4DB2-BD59-A6C34878D82A}">
                    <a16:rowId xmlns:a16="http://schemas.microsoft.com/office/drawing/2014/main" val="1885899393"/>
                  </a:ext>
                </a:extLst>
              </a:tr>
              <a:tr h="4148827">
                <a:tc>
                  <a:txBody>
                    <a:bodyPr/>
                    <a:lstStyle/>
                    <a:p>
                      <a:r>
                        <a:rPr lang="en-GB" sz="1800" b="1" dirty="0">
                          <a:latin typeface="Century Gothic" panose="020B0502020202020204" pitchFamily="34" charset="0"/>
                        </a:rPr>
                        <a:t>After School</a:t>
                      </a:r>
                    </a:p>
                    <a:p>
                      <a:r>
                        <a:rPr lang="en-GB" sz="1800" b="1" dirty="0">
                          <a:latin typeface="Century Gothic" panose="020B0502020202020204" pitchFamily="34" charset="0"/>
                        </a:rPr>
                        <a:t>3-4pm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Art Club – Y7-8 – Starting Soon</a:t>
                      </a:r>
                    </a:p>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Book Club – All Years – E09</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Debate Club Y9-13 – EO8</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effectLst/>
                          <a:latin typeface="Century Gothic" panose="020B0502020202020204" pitchFamily="34" charset="0"/>
                          <a:ea typeface="Calibri" panose="020F0502020204030204" pitchFamily="34" charset="0"/>
                          <a:cs typeface="Times New Roman" panose="02020603050405020304" pitchFamily="18" charset="0"/>
                        </a:rPr>
                        <a:t>Drama Club -  All Years - Drama Studio</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Football – 6th form Boys – Sports Hall</a:t>
                      </a:r>
                    </a:p>
                    <a:p>
                      <a:pPr algn="l">
                        <a:lnSpc>
                          <a:spcPct val="107000"/>
                        </a:lnSpc>
                        <a:spcAft>
                          <a:spcPts val="800"/>
                        </a:spcAft>
                      </a:pPr>
                      <a:r>
                        <a:rPr lang="en-GB" sz="1800" b="0" dirty="0">
                          <a:effectLst/>
                          <a:latin typeface="Century Gothic" panose="020B0502020202020204" pitchFamily="34" charset="0"/>
                          <a:ea typeface="Calibri" panose="020F0502020204030204" pitchFamily="34" charset="0"/>
                          <a:cs typeface="Times New Roman" panose="02020603050405020304" pitchFamily="18" charset="0"/>
                        </a:rPr>
                        <a:t>History Club – All Years – KWB 203 </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5 a Side Football – Y11 – Sports Hall</a:t>
                      </a:r>
                    </a:p>
                    <a:p>
                      <a:pPr algn="l">
                        <a:lnSpc>
                          <a:spcPct val="107000"/>
                        </a:lnSpc>
                        <a:spcAft>
                          <a:spcPts val="800"/>
                        </a:spcAft>
                      </a:pPr>
                      <a:r>
                        <a:rPr lang="en-GB" sz="1800" b="1" dirty="0" err="1">
                          <a:effectLst/>
                          <a:latin typeface="Century Gothic" panose="020B0502020202020204" pitchFamily="34" charset="0"/>
                          <a:ea typeface="Calibri" panose="020F0502020204030204" pitchFamily="34" charset="0"/>
                          <a:cs typeface="Times New Roman" panose="02020603050405020304" pitchFamily="18" charset="0"/>
                        </a:rPr>
                        <a:t>AfterMath</a:t>
                      </a: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 Club -  M4</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effectLst/>
                          <a:latin typeface="Century Gothic" panose="020B0502020202020204" pitchFamily="34" charset="0"/>
                          <a:ea typeface="Calibri" panose="020F0502020204030204" pitchFamily="34" charset="0"/>
                          <a:cs typeface="Times New Roman" panose="02020603050405020304" pitchFamily="18" charset="0"/>
                        </a:rPr>
                        <a:t>Debate Club – Y7-8 – EO8</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French – Y9-11 – MFL2</a:t>
                      </a:r>
                    </a:p>
                    <a:p>
                      <a:pPr algn="l">
                        <a:lnSpc>
                          <a:spcPct val="107000"/>
                        </a:lnSpc>
                        <a:spcAft>
                          <a:spcPts val="800"/>
                        </a:spcAft>
                      </a:pPr>
                      <a:r>
                        <a:rPr lang="en-GB" sz="1800" b="0" dirty="0">
                          <a:effectLst/>
                          <a:latin typeface="Century Gothic" panose="020B0502020202020204" pitchFamily="34" charset="0"/>
                          <a:ea typeface="Calibri" panose="020F0502020204030204" pitchFamily="34" charset="0"/>
                          <a:cs typeface="Times New Roman" panose="02020603050405020304" pitchFamily="18" charset="0"/>
                        </a:rPr>
                        <a:t>French Club -  Y7-8 – MFL1</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Maths Intervention – AS Level -  M09</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effectLst/>
                          <a:latin typeface="Century Gothic" panose="020B0502020202020204" pitchFamily="34" charset="0"/>
                          <a:ea typeface="Calibri" panose="020F0502020204030204" pitchFamily="34" charset="0"/>
                          <a:cs typeface="Times New Roman" panose="02020603050405020304" pitchFamily="18" charset="0"/>
                        </a:rPr>
                        <a:t>Swimming Club – Y7-8 BOYS – Pool</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Trampolining – All Years – Gym</a:t>
                      </a:r>
                    </a:p>
                    <a:p>
                      <a:pPr algn="l">
                        <a:lnSpc>
                          <a:spcPct val="107000"/>
                        </a:lnSpc>
                        <a:spcAft>
                          <a:spcPts val="800"/>
                        </a:spcAft>
                      </a:pP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05028862"/>
                  </a:ext>
                </a:extLst>
              </a:tr>
            </a:tbl>
          </a:graphicData>
        </a:graphic>
      </p:graphicFrame>
      <p:pic>
        <p:nvPicPr>
          <p:cNvPr id="7" name="Picture 6">
            <a:extLst>
              <a:ext uri="{FF2B5EF4-FFF2-40B4-BE49-F238E27FC236}">
                <a16:creationId xmlns:a16="http://schemas.microsoft.com/office/drawing/2014/main" id="{E860CAEC-C0F8-4429-B701-C45DEC64F93E}"/>
              </a:ext>
            </a:extLst>
          </p:cNvPr>
          <p:cNvPicPr>
            <a:picLocks noChangeAspect="1"/>
          </p:cNvPicPr>
          <p:nvPr/>
        </p:nvPicPr>
        <p:blipFill>
          <a:blip r:embed="rId2"/>
          <a:stretch>
            <a:fillRect/>
          </a:stretch>
        </p:blipFill>
        <p:spPr>
          <a:xfrm>
            <a:off x="266700" y="218891"/>
            <a:ext cx="904651" cy="1051560"/>
          </a:xfrm>
          <a:prstGeom prst="rect">
            <a:avLst/>
          </a:prstGeom>
        </p:spPr>
      </p:pic>
      <p:pic>
        <p:nvPicPr>
          <p:cNvPr id="9" name="Picture 8">
            <a:extLst>
              <a:ext uri="{FF2B5EF4-FFF2-40B4-BE49-F238E27FC236}">
                <a16:creationId xmlns:a16="http://schemas.microsoft.com/office/drawing/2014/main" id="{2521D14E-AC56-4344-814D-73D7C3AFC6C2}"/>
              </a:ext>
            </a:extLst>
          </p:cNvPr>
          <p:cNvPicPr>
            <a:picLocks noChangeAspect="1"/>
          </p:cNvPicPr>
          <p:nvPr/>
        </p:nvPicPr>
        <p:blipFill>
          <a:blip r:embed="rId3"/>
          <a:stretch>
            <a:fillRect/>
          </a:stretch>
        </p:blipFill>
        <p:spPr>
          <a:xfrm>
            <a:off x="11023014" y="218770"/>
            <a:ext cx="902286" cy="1048603"/>
          </a:xfrm>
          <a:prstGeom prst="rect">
            <a:avLst/>
          </a:prstGeom>
        </p:spPr>
      </p:pic>
    </p:spTree>
    <p:extLst>
      <p:ext uri="{BB962C8B-B14F-4D97-AF65-F5344CB8AC3E}">
        <p14:creationId xmlns:p14="http://schemas.microsoft.com/office/powerpoint/2010/main" val="3645311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513C08A1-4351-49E2-A36E-87A9B7288C8F}"/>
              </a:ext>
            </a:extLst>
          </p:cNvPr>
          <p:cNvGraphicFramePr>
            <a:graphicFrameLocks noGrp="1"/>
          </p:cNvGraphicFramePr>
          <p:nvPr/>
        </p:nvGraphicFramePr>
        <p:xfrm>
          <a:off x="152399" y="249251"/>
          <a:ext cx="11887201" cy="5875120"/>
        </p:xfrm>
        <a:graphic>
          <a:graphicData uri="http://schemas.openxmlformats.org/drawingml/2006/table">
            <a:tbl>
              <a:tblPr firstRow="1" bandRow="1">
                <a:tableStyleId>{5C22544A-7EE6-4342-B048-85BDC9FD1C3A}</a:tableStyleId>
              </a:tblPr>
              <a:tblGrid>
                <a:gridCol w="1268072">
                  <a:extLst>
                    <a:ext uri="{9D8B030D-6E8A-4147-A177-3AD203B41FA5}">
                      <a16:colId xmlns:a16="http://schemas.microsoft.com/office/drawing/2014/main" val="3748645121"/>
                    </a:ext>
                  </a:extLst>
                </a:gridCol>
                <a:gridCol w="3728578">
                  <a:extLst>
                    <a:ext uri="{9D8B030D-6E8A-4147-A177-3AD203B41FA5}">
                      <a16:colId xmlns:a16="http://schemas.microsoft.com/office/drawing/2014/main" val="2556353505"/>
                    </a:ext>
                  </a:extLst>
                </a:gridCol>
                <a:gridCol w="3373514">
                  <a:extLst>
                    <a:ext uri="{9D8B030D-6E8A-4147-A177-3AD203B41FA5}">
                      <a16:colId xmlns:a16="http://schemas.microsoft.com/office/drawing/2014/main" val="1952517714"/>
                    </a:ext>
                  </a:extLst>
                </a:gridCol>
                <a:gridCol w="3517037">
                  <a:extLst>
                    <a:ext uri="{9D8B030D-6E8A-4147-A177-3AD203B41FA5}">
                      <a16:colId xmlns:a16="http://schemas.microsoft.com/office/drawing/2014/main" val="3251278884"/>
                    </a:ext>
                  </a:extLst>
                </a:gridCol>
              </a:tblGrid>
              <a:tr h="568298">
                <a:tc gridSpan="4">
                  <a:txBody>
                    <a:bodyPr/>
                    <a:lstStyle/>
                    <a:p>
                      <a:pPr algn="ctr"/>
                      <a:r>
                        <a:rPr lang="en-GB" sz="2800" dirty="0">
                          <a:solidFill>
                            <a:schemeClr val="tx1"/>
                          </a:solidFill>
                          <a:latin typeface="Century Gothic" panose="020B0502020202020204" pitchFamily="34" charset="0"/>
                        </a:rPr>
                        <a:t>Extra-Curricular Timetable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r>
                        <a:rPr lang="en-GB" sz="2800" dirty="0">
                          <a:latin typeface="Century Gothic" panose="020B0502020202020204" pitchFamily="34" charset="0"/>
                        </a:rPr>
                        <a:t>Extra-Curricular Timetable</a:t>
                      </a:r>
                    </a:p>
                  </a:txBody>
                  <a:tcPr/>
                </a:tc>
                <a:tc hMerge="1">
                  <a:txBody>
                    <a:bodyPr/>
                    <a:lstStyle/>
                    <a:p>
                      <a:endParaRPr lang="en-GB" dirty="0"/>
                    </a:p>
                  </a:txBody>
                  <a:tcPr/>
                </a:tc>
                <a:tc hMerge="1">
                  <a:txBody>
                    <a:bodyPr/>
                    <a:lstStyle/>
                    <a:p>
                      <a:pPr algn="ctr"/>
                      <a:endParaRPr lang="en-GB" sz="2800" dirty="0">
                        <a:solidFill>
                          <a:schemeClr val="tx1"/>
                        </a:solidFill>
                        <a:latin typeface="Century Gothic" panose="020B0502020202020204" pitchFamily="34" charset="0"/>
                      </a:endParaRPr>
                    </a:p>
                  </a:txBody>
                  <a:tcPr>
                    <a:solidFill>
                      <a:schemeClr val="accent6">
                        <a:lumMod val="40000"/>
                        <a:lumOff val="60000"/>
                      </a:schemeClr>
                    </a:solidFill>
                  </a:tcPr>
                </a:tc>
                <a:extLst>
                  <a:ext uri="{0D108BD9-81ED-4DB2-BD59-A6C34878D82A}">
                    <a16:rowId xmlns:a16="http://schemas.microsoft.com/office/drawing/2014/main" val="3174851628"/>
                  </a:ext>
                </a:extLst>
              </a:tr>
              <a:tr h="3708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Homework Help Club - Library – Every Day 8.00-8.35am and 2.50-4pm ALL YEARS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hMerge="1">
                  <a:txBody>
                    <a:bodyPr/>
                    <a:lstStyle/>
                    <a:p>
                      <a:pPr algn="ctr"/>
                      <a:r>
                        <a:rPr lang="en-GB" sz="2800" dirty="0">
                          <a:latin typeface="Century Gothic" panose="020B0502020202020204" pitchFamily="34" charset="0"/>
                        </a:rPr>
                        <a:t>Homework Help Club - Library – Every Day 8.00-8.35</a:t>
                      </a:r>
                    </a:p>
                  </a:txBody>
                  <a:tcPr/>
                </a:tc>
                <a:tc hMerge="1">
                  <a:txBody>
                    <a:bodyPr/>
                    <a:lstStyle/>
                    <a:p>
                      <a:endParaRPr lang="en-GB" dirty="0"/>
                    </a:p>
                  </a:txBody>
                  <a:tcPr/>
                </a:tc>
                <a:tc hMerge="1">
                  <a:txBody>
                    <a:bodyPr/>
                    <a:lstStyle/>
                    <a:p>
                      <a:pPr algn="ctr"/>
                      <a:endParaRPr lang="en-GB" sz="2800" dirty="0">
                        <a:latin typeface="Century Gothic" panose="020B0502020202020204" pitchFamily="34" charset="0"/>
                      </a:endParaRPr>
                    </a:p>
                  </a:txBody>
                  <a:tcPr>
                    <a:solidFill>
                      <a:srgbClr val="AA90AE"/>
                    </a:solidFill>
                  </a:tcPr>
                </a:tc>
                <a:extLst>
                  <a:ext uri="{0D108BD9-81ED-4DB2-BD59-A6C34878D82A}">
                    <a16:rowId xmlns:a16="http://schemas.microsoft.com/office/drawing/2014/main" val="2576163286"/>
                  </a:ext>
                </a:extLst>
              </a:tr>
              <a:tr h="376854">
                <a:tc>
                  <a:txBody>
                    <a:bodyPr/>
                    <a:lstStyle/>
                    <a:p>
                      <a:endParaRPr lang="en-GB" sz="2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2000" b="1" dirty="0">
                          <a:latin typeface="Century Gothic" panose="020B0502020202020204" pitchFamily="34" charset="0"/>
                        </a:rPr>
                        <a:t>Wednesday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2000" b="1" dirty="0">
                          <a:latin typeface="Century Gothic" panose="020B0502020202020204" pitchFamily="34" charset="0"/>
                        </a:rPr>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2000" b="1" dirty="0">
                          <a:latin typeface="Century Gothic" panose="020B0502020202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29939636"/>
                  </a:ext>
                </a:extLst>
              </a:tr>
              <a:tr h="370840">
                <a:tc>
                  <a:txBody>
                    <a:bodyPr/>
                    <a:lstStyle/>
                    <a:p>
                      <a:r>
                        <a:rPr lang="en-GB" sz="1800" b="1" dirty="0">
                          <a:latin typeface="Century Gothic" panose="020B0502020202020204" pitchFamily="34" charset="0"/>
                        </a:rPr>
                        <a:t>Before School</a:t>
                      </a:r>
                    </a:p>
                    <a:p>
                      <a:r>
                        <a:rPr lang="en-GB" sz="1800" b="1" dirty="0">
                          <a:latin typeface="Century Gothic" panose="020B0502020202020204" pitchFamily="34" charset="0"/>
                        </a:rPr>
                        <a:t>8-8.30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a:txBody>
                    <a:bodyPr/>
                    <a:lstStyle/>
                    <a:p>
                      <a:r>
                        <a:rPr lang="en-GB" sz="1800" kern="1200" dirty="0">
                          <a:solidFill>
                            <a:schemeClr val="dk1"/>
                          </a:solidFill>
                          <a:effectLst/>
                          <a:latin typeface="Century Gothic" panose="020B0502020202020204" pitchFamily="34" charset="0"/>
                          <a:ea typeface="+mn-ea"/>
                          <a:cs typeface="+mn-cs"/>
                        </a:rPr>
                        <a:t>Basketball – Y10-11 – Sports Hall</a:t>
                      </a:r>
                    </a:p>
                    <a:p>
                      <a:endParaRPr lang="en-GB" sz="1800" kern="1200" dirty="0">
                        <a:solidFill>
                          <a:schemeClr val="dk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Eco Club – All years- KWB 307</a:t>
                      </a:r>
                    </a:p>
                    <a:p>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a:txBody>
                    <a:bodyPr/>
                    <a:lstStyle/>
                    <a:p>
                      <a:r>
                        <a:rPr lang="en-GB" sz="1800" kern="1200" dirty="0">
                          <a:solidFill>
                            <a:schemeClr val="dk1"/>
                          </a:solidFill>
                          <a:effectLst/>
                          <a:latin typeface="Century Gothic" panose="020B0502020202020204" pitchFamily="34" charset="0"/>
                          <a:ea typeface="+mn-ea"/>
                          <a:cs typeface="+mn-cs"/>
                        </a:rPr>
                        <a:t>Table Tennis – All Years Gym </a:t>
                      </a:r>
                      <a:endParaRPr lang="en-GB" sz="180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tc>
                  <a:txBody>
                    <a:bodyPr/>
                    <a:lstStyle/>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Basketball Y7-8 Boys and Girls </a:t>
                      </a:r>
                      <a:r>
                        <a:rPr lang="en-GB" sz="1800" b="1">
                          <a:effectLst/>
                          <a:latin typeface="Century Gothic" panose="020B0502020202020204" pitchFamily="34" charset="0"/>
                          <a:ea typeface="Calibri" panose="020F0502020204030204" pitchFamily="34" charset="0"/>
                          <a:cs typeface="Times New Roman" panose="02020603050405020304" pitchFamily="18" charset="0"/>
                        </a:rPr>
                        <a:t>-  Sports Hall</a:t>
                      </a:r>
                      <a:endParaRPr lang="en-GB" sz="1800" b="0"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kern="1200" dirty="0">
                          <a:solidFill>
                            <a:schemeClr val="dk1"/>
                          </a:solidFill>
                          <a:effectLst/>
                          <a:latin typeface="Century Gothic" panose="020B0502020202020204" pitchFamily="34" charset="0"/>
                          <a:ea typeface="+mn-ea"/>
                          <a:cs typeface="+mn-cs"/>
                        </a:rPr>
                        <a:t>Mindfulness Club – All Years – E4</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B8CC"/>
                    </a:solidFill>
                  </a:tcPr>
                </a:tc>
                <a:extLst>
                  <a:ext uri="{0D108BD9-81ED-4DB2-BD59-A6C34878D82A}">
                    <a16:rowId xmlns:a16="http://schemas.microsoft.com/office/drawing/2014/main" val="1885899393"/>
                  </a:ext>
                </a:extLst>
              </a:tr>
              <a:tr h="370840">
                <a:tc>
                  <a:txBody>
                    <a:bodyPr/>
                    <a:lstStyle/>
                    <a:p>
                      <a:r>
                        <a:rPr lang="en-GB" sz="1800" b="1" dirty="0">
                          <a:latin typeface="Century Gothic" panose="020B0502020202020204" pitchFamily="34" charset="0"/>
                        </a:rPr>
                        <a:t>After School</a:t>
                      </a:r>
                    </a:p>
                    <a:p>
                      <a:r>
                        <a:rPr lang="en-GB" sz="1800" b="1" dirty="0">
                          <a:latin typeface="Century Gothic" panose="020B0502020202020204" pitchFamily="34" charset="0"/>
                        </a:rPr>
                        <a:t>3-4pm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1800" kern="1200" dirty="0" err="1">
                          <a:solidFill>
                            <a:schemeClr val="dk1"/>
                          </a:solidFill>
                          <a:effectLst/>
                          <a:latin typeface="Century Gothic" panose="020B0502020202020204" pitchFamily="34" charset="0"/>
                          <a:ea typeface="+mn-ea"/>
                          <a:cs typeface="+mn-cs"/>
                        </a:rPr>
                        <a:t>Boxercise</a:t>
                      </a:r>
                      <a:r>
                        <a:rPr lang="en-GB" sz="1800" kern="1200" dirty="0">
                          <a:solidFill>
                            <a:schemeClr val="dk1"/>
                          </a:solidFill>
                          <a:effectLst/>
                          <a:latin typeface="Century Gothic" panose="020B0502020202020204" pitchFamily="34" charset="0"/>
                          <a:ea typeface="+mn-ea"/>
                          <a:cs typeface="+mn-cs"/>
                        </a:rPr>
                        <a:t> – All Years – Drama Studio (After October half term)</a:t>
                      </a:r>
                    </a:p>
                    <a:p>
                      <a:endParaRPr lang="en-GB" sz="1800" kern="1200" dirty="0">
                        <a:solidFill>
                          <a:schemeClr val="dk1"/>
                        </a:solidFill>
                        <a:effectLst/>
                        <a:latin typeface="Century Gothic" panose="020B0502020202020204" pitchFamily="34" charset="0"/>
                        <a:ea typeface="+mn-ea"/>
                        <a:cs typeface="+mn-cs"/>
                      </a:endParaRPr>
                    </a:p>
                    <a:p>
                      <a:r>
                        <a:rPr lang="en-GB" sz="1800" b="1" kern="1200" dirty="0">
                          <a:solidFill>
                            <a:schemeClr val="dk1"/>
                          </a:solidFill>
                          <a:effectLst/>
                          <a:latin typeface="Century Gothic" panose="020B0502020202020204" pitchFamily="34" charset="0"/>
                          <a:ea typeface="+mn-ea"/>
                          <a:cs typeface="+mn-cs"/>
                        </a:rPr>
                        <a:t>Football – Y7-8 GIRLS – Sports Hall</a:t>
                      </a:r>
                    </a:p>
                    <a:p>
                      <a:endParaRPr lang="en-GB" sz="1800" kern="1200" dirty="0">
                        <a:solidFill>
                          <a:schemeClr val="dk1"/>
                        </a:solidFill>
                        <a:effectLst/>
                        <a:latin typeface="Century Gothic" panose="020B0502020202020204" pitchFamily="34" charset="0"/>
                        <a:ea typeface="+mn-ea"/>
                        <a:cs typeface="+mn-cs"/>
                      </a:endParaRPr>
                    </a:p>
                    <a:p>
                      <a:r>
                        <a:rPr lang="en-GB" sz="1800" b="0" kern="1200" dirty="0">
                          <a:solidFill>
                            <a:schemeClr val="dk1"/>
                          </a:solidFill>
                          <a:effectLst/>
                          <a:latin typeface="Century Gothic" panose="020B0502020202020204" pitchFamily="34" charset="0"/>
                          <a:ea typeface="+mn-ea"/>
                          <a:cs typeface="+mn-cs"/>
                        </a:rPr>
                        <a:t>Chill Out Club –</a:t>
                      </a:r>
                      <a:r>
                        <a:rPr lang="en-GB" sz="1800" b="0" kern="1200" baseline="0" dirty="0">
                          <a:solidFill>
                            <a:schemeClr val="dk1"/>
                          </a:solidFill>
                          <a:effectLst/>
                          <a:latin typeface="Century Gothic" panose="020B0502020202020204" pitchFamily="34" charset="0"/>
                          <a:ea typeface="+mn-ea"/>
                          <a:cs typeface="+mn-cs"/>
                        </a:rPr>
                        <a:t> All Years – KWB 206</a:t>
                      </a:r>
                      <a:endParaRPr lang="en-GB" sz="1800" b="0" kern="1200" dirty="0">
                        <a:solidFill>
                          <a:schemeClr val="dk1"/>
                        </a:solidFill>
                        <a:effectLst/>
                        <a:latin typeface="Century Gothic" panose="020B0502020202020204" pitchFamily="34" charset="0"/>
                        <a:ea typeface="+mn-ea"/>
                        <a:cs typeface="+mn-cs"/>
                      </a:endParaRPr>
                    </a:p>
                    <a:p>
                      <a:endParaRPr lang="en-GB" sz="1800" b="0" dirty="0">
                        <a:latin typeface="Century Gothic" panose="020B0502020202020204" pitchFamily="34" charset="0"/>
                      </a:endParaRPr>
                    </a:p>
                    <a:p>
                      <a:endParaRPr lang="en-GB" sz="1800" b="0" dirty="0">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Chess Club – Y11 -  S3</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a:t>
                      </a:r>
                    </a:p>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Football Tournament – See updates for </a:t>
                      </a:r>
                      <a:r>
                        <a:rPr lang="en-GB" sz="1800" dirty="0" err="1">
                          <a:effectLst/>
                          <a:latin typeface="Century Gothic" panose="020B0502020202020204" pitchFamily="34" charset="0"/>
                          <a:ea typeface="Calibri" panose="020F0502020204030204" pitchFamily="34" charset="0"/>
                          <a:cs typeface="Times New Roman" panose="02020603050405020304" pitchFamily="18" charset="0"/>
                        </a:rPr>
                        <a:t>Yr</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Groups – Sports Field</a:t>
                      </a:r>
                    </a:p>
                    <a:p>
                      <a:pPr algn="l">
                        <a:lnSpc>
                          <a:spcPct val="107000"/>
                        </a:lnSpc>
                        <a:spcAft>
                          <a:spcPts val="800"/>
                        </a:spcAft>
                      </a:pP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lnSpc>
                          <a:spcPct val="107000"/>
                        </a:lnSpc>
                        <a:spcAft>
                          <a:spcPts val="800"/>
                        </a:spcAft>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Badminton – Y9-11 – Sports Hall</a:t>
                      </a: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1" dirty="0">
                          <a:effectLst/>
                          <a:latin typeface="Century Gothic" panose="020B0502020202020204" pitchFamily="34" charset="0"/>
                          <a:ea typeface="Calibri" panose="020F0502020204030204" pitchFamily="34" charset="0"/>
                          <a:cs typeface="Times New Roman" panose="02020603050405020304" pitchFamily="18" charset="0"/>
                        </a:rPr>
                        <a:t>D of E  - Sports Hall</a:t>
                      </a:r>
                    </a:p>
                    <a:p>
                      <a:pPr algn="l">
                        <a:lnSpc>
                          <a:spcPct val="107000"/>
                        </a:lnSpc>
                        <a:spcAft>
                          <a:spcPts val="800"/>
                        </a:spcAft>
                      </a:pPr>
                      <a:endParaRPr lang="en-GB" sz="1800" b="1" dirty="0">
                        <a:effectLst/>
                        <a:latin typeface="Century Gothic" panose="020B05020202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kern="1200" dirty="0">
                          <a:solidFill>
                            <a:schemeClr val="dk1"/>
                          </a:solidFill>
                          <a:effectLst/>
                          <a:latin typeface="Century Gothic" panose="020B0502020202020204" pitchFamily="34" charset="0"/>
                          <a:ea typeface="+mn-ea"/>
                          <a:cs typeface="+mn-cs"/>
                        </a:rPr>
                        <a:t>Swimming Club – Y7-8 GIRLS – Pool </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05028862"/>
                  </a:ext>
                </a:extLst>
              </a:tr>
            </a:tbl>
          </a:graphicData>
        </a:graphic>
      </p:graphicFrame>
      <p:pic>
        <p:nvPicPr>
          <p:cNvPr id="2" name="Picture 1">
            <a:extLst>
              <a:ext uri="{FF2B5EF4-FFF2-40B4-BE49-F238E27FC236}">
                <a16:creationId xmlns:a16="http://schemas.microsoft.com/office/drawing/2014/main" id="{7FB29BC1-3E81-4DF9-A67A-112B6C6899B7}"/>
              </a:ext>
            </a:extLst>
          </p:cNvPr>
          <p:cNvPicPr>
            <a:picLocks noChangeAspect="1"/>
          </p:cNvPicPr>
          <p:nvPr/>
        </p:nvPicPr>
        <p:blipFill>
          <a:blip r:embed="rId2"/>
          <a:stretch>
            <a:fillRect/>
          </a:stretch>
        </p:blipFill>
        <p:spPr>
          <a:xfrm>
            <a:off x="310857" y="249251"/>
            <a:ext cx="902286" cy="1048603"/>
          </a:xfrm>
          <a:prstGeom prst="rect">
            <a:avLst/>
          </a:prstGeom>
        </p:spPr>
      </p:pic>
      <p:pic>
        <p:nvPicPr>
          <p:cNvPr id="5" name="Picture 4">
            <a:extLst>
              <a:ext uri="{FF2B5EF4-FFF2-40B4-BE49-F238E27FC236}">
                <a16:creationId xmlns:a16="http://schemas.microsoft.com/office/drawing/2014/main" id="{BF222C22-45CF-462A-97E3-3E17AC25AD2E}"/>
              </a:ext>
            </a:extLst>
          </p:cNvPr>
          <p:cNvPicPr>
            <a:picLocks noChangeAspect="1"/>
          </p:cNvPicPr>
          <p:nvPr/>
        </p:nvPicPr>
        <p:blipFill>
          <a:blip r:embed="rId2"/>
          <a:stretch>
            <a:fillRect/>
          </a:stretch>
        </p:blipFill>
        <p:spPr>
          <a:xfrm>
            <a:off x="10978857" y="249250"/>
            <a:ext cx="902286" cy="1048603"/>
          </a:xfrm>
          <a:prstGeom prst="rect">
            <a:avLst/>
          </a:prstGeom>
        </p:spPr>
      </p:pic>
    </p:spTree>
    <p:extLst>
      <p:ext uri="{BB962C8B-B14F-4D97-AF65-F5344CB8AC3E}">
        <p14:creationId xmlns:p14="http://schemas.microsoft.com/office/powerpoint/2010/main" val="3679351449"/>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0BD83E2884F940A3659C305C50445E" ma:contentTypeVersion="9" ma:contentTypeDescription="Create a new document." ma:contentTypeScope="" ma:versionID="d7c912ffaa0176c342a55bc2837dea52">
  <xsd:schema xmlns:xsd="http://www.w3.org/2001/XMLSchema" xmlns:xs="http://www.w3.org/2001/XMLSchema" xmlns:p="http://schemas.microsoft.com/office/2006/metadata/properties" xmlns:ns2="6852b2fe-d4d1-4d92-8836-2222737a9d72" xmlns:ns3="fca51b4d-58ec-4056-ba22-e0d708cc7f6d" targetNamespace="http://schemas.microsoft.com/office/2006/metadata/properties" ma:root="true" ma:fieldsID="f7834ddcfd3e12eef76ca7de72c130e7" ns2:_="" ns3:_="">
    <xsd:import namespace="6852b2fe-d4d1-4d92-8836-2222737a9d72"/>
    <xsd:import namespace="fca51b4d-58ec-4056-ba22-e0d708cc7f6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2b2fe-d4d1-4d92-8836-2222737a9d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a51b4d-58ec-4056-ba22-e0d708cc7f6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ca51b4d-58ec-4056-ba22-e0d708cc7f6d">
      <UserInfo>
        <DisplayName/>
        <AccountId xsi:nil="true"/>
        <AccountType/>
      </UserInfo>
    </SharedWithUsers>
  </documentManagement>
</p:properties>
</file>

<file path=customXml/itemProps1.xml><?xml version="1.0" encoding="utf-8"?>
<ds:datastoreItem xmlns:ds="http://schemas.openxmlformats.org/officeDocument/2006/customXml" ds:itemID="{234C9401-420F-40C3-9B63-623105A419F6}"/>
</file>

<file path=customXml/itemProps2.xml><?xml version="1.0" encoding="utf-8"?>
<ds:datastoreItem xmlns:ds="http://schemas.openxmlformats.org/officeDocument/2006/customXml" ds:itemID="{D4DA4527-CD02-4158-B637-2E21B503403D}">
  <ds:schemaRefs>
    <ds:schemaRef ds:uri="http://schemas.microsoft.com/sharepoint/v3/contenttype/forms"/>
  </ds:schemaRefs>
</ds:datastoreItem>
</file>

<file path=customXml/itemProps3.xml><?xml version="1.0" encoding="utf-8"?>
<ds:datastoreItem xmlns:ds="http://schemas.openxmlformats.org/officeDocument/2006/customXml" ds:itemID="{B479935A-350E-4CF4-9394-2A5ED1564BE6}">
  <ds:schemaRefs>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f6a01933-4f8e-4c31-b358-86a2cf45ec89"/>
    <ds:schemaRef ds:uri="http://purl.org/dc/elements/1.1/"/>
    <ds:schemaRef ds:uri="5fb404ab-487f-42df-88af-c8e790d0ead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1397</Words>
  <Application>Microsoft Office PowerPoint</Application>
  <PresentationFormat>Widescreen</PresentationFormat>
  <Paragraphs>182</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Tuesday After School- T6 (Mr Potter’s Room)</vt:lpstr>
      <vt:lpstr>PowerPoint Presentation</vt:lpstr>
      <vt:lpstr>PowerPoint Presentation</vt:lpstr>
      <vt:lpstr>Imagine designing a flag that will be taken to Antarctica by a scientist. Now is your chance!</vt:lpstr>
      <vt:lpstr>PowerPoint Presentation</vt:lpstr>
      <vt:lpstr>PowerPoint Presentation</vt:lpstr>
      <vt:lpstr>PowerPoint Presentation</vt:lpstr>
      <vt:lpstr>PowerPoint Presentation</vt:lpstr>
      <vt:lpstr>PowerPoint Presentation</vt:lpstr>
    </vt:vector>
  </TitlesOfParts>
  <Company>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Gleeson</dc:creator>
  <cp:lastModifiedBy>Christopher Potter</cp:lastModifiedBy>
  <cp:revision>665</cp:revision>
  <dcterms:created xsi:type="dcterms:W3CDTF">2018-11-09T08:30:00Z</dcterms:created>
  <dcterms:modified xsi:type="dcterms:W3CDTF">2021-11-08T09:10:52Z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1563700</vt:r8>
  </property>
  <property fmtid="{D5CDD505-2E9C-101B-9397-08002B2CF9AE}" pid="3" name="ContentTypeId">
    <vt:lpwstr>0x010100750BD83E2884F940A3659C305C50445E</vt:lpwstr>
  </property>
  <property fmtid="{D5CDD505-2E9C-101B-9397-08002B2CF9AE}" pid="4" name="ComplianceAssetId">
    <vt:lpwstr/>
  </property>
</Properties>
</file>